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Lst>
  <p:sldSz cx="18288000" cy="10287000"/>
  <p:notesSz cx="6858000" cy="9144000"/>
  <p:embeddedFontLst>
    <p:embeddedFont>
      <p:font typeface="Calibri" panose="020F0502020204030204" pitchFamily="34" charset="0"/>
      <p:regular r:id="rId36"/>
      <p:bold r:id="rId37"/>
      <p:italic r:id="rId38"/>
      <p:boldItalic r:id="rId39"/>
    </p:embeddedFont>
    <p:embeddedFont>
      <p:font typeface="Lato Bold" panose="020B0604020202020204" charset="0"/>
      <p:regular r:id="rId40"/>
    </p:embeddedFont>
    <p:embeddedFont>
      <p:font typeface="Poppins ExtraBold" panose="00000900000000000000" pitchFamily="2" charset="0"/>
      <p:regular r:id="rId41"/>
      <p:bold r:id="rId42"/>
    </p:embeddedFont>
    <p:embeddedFont>
      <p:font typeface="Poppins ExtraBold Bold" panose="020B0604020202020204" charset="0"/>
      <p:regular r:id="rId43"/>
    </p:embeddedFont>
    <p:embeddedFont>
      <p:font typeface="Poppins Medium" panose="00000600000000000000" pitchFamily="2" charset="0"/>
      <p:regular r:id="rId44"/>
    </p:embeddedFont>
    <p:embeddedFont>
      <p:font typeface="Poppins Medium Bold" panose="020B0604020202020204" charset="0"/>
      <p:regular r:id="rId4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1522"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8.fntdata"/><Relationship Id="rId48" Type="http://schemas.openxmlformats.org/officeDocument/2006/relationships/theme" Target="theme/theme1.xml"/><Relationship Id="rId8" Type="http://schemas.openxmlformats.org/officeDocument/2006/relationships/slide" Target="slides/slide7.xml"/></Relationships>
</file>

<file path=ppt/media/image1.png>
</file>

<file path=ppt/media/image10.jpeg>
</file>

<file path=ppt/media/image11.jpeg>
</file>

<file path=ppt/media/image12.jpeg>
</file>

<file path=ppt/media/image13.jpeg>
</file>

<file path=ppt/media/image14.jpeg>
</file>

<file path=ppt/media/image15.png>
</file>

<file path=ppt/media/image16.png>
</file>

<file path=ppt/media/image17.jpe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12/20/2022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7.xml"/><Relationship Id="rId4" Type="http://schemas.openxmlformats.org/officeDocument/2006/relationships/image" Target="../media/image14.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7.xml"/><Relationship Id="rId4" Type="http://schemas.openxmlformats.org/officeDocument/2006/relationships/image" Target="../media/image19.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2700000">
            <a:off x="16516978" y="1860459"/>
            <a:ext cx="6566081" cy="6566081"/>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4" name="Group 4"/>
          <p:cNvGrpSpPr/>
          <p:nvPr/>
        </p:nvGrpSpPr>
        <p:grpSpPr>
          <a:xfrm rot="2700000">
            <a:off x="11143419" y="8163269"/>
            <a:ext cx="6164339" cy="6164339"/>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6" name="Group 6"/>
          <p:cNvGrpSpPr/>
          <p:nvPr/>
        </p:nvGrpSpPr>
        <p:grpSpPr>
          <a:xfrm>
            <a:off x="0" y="0"/>
            <a:ext cx="541602" cy="10287000"/>
            <a:chOff x="0" y="0"/>
            <a:chExt cx="157867" cy="2998468"/>
          </a:xfrm>
        </p:grpSpPr>
        <p:sp>
          <p:nvSpPr>
            <p:cNvPr id="7" name="Freeform 7"/>
            <p:cNvSpPr/>
            <p:nvPr/>
          </p:nvSpPr>
          <p:spPr>
            <a:xfrm>
              <a:off x="0" y="0"/>
              <a:ext cx="157867" cy="2998468"/>
            </a:xfrm>
            <a:custGeom>
              <a:avLst/>
              <a:gdLst/>
              <a:ahLst/>
              <a:cxnLst/>
              <a:rect l="l" t="t" r="r" b="b"/>
              <a:pathLst>
                <a:path w="157867" h="2998468">
                  <a:moveTo>
                    <a:pt x="0" y="0"/>
                  </a:moveTo>
                  <a:lnTo>
                    <a:pt x="157867" y="0"/>
                  </a:lnTo>
                  <a:lnTo>
                    <a:pt x="157867" y="2998468"/>
                  </a:lnTo>
                  <a:lnTo>
                    <a:pt x="0" y="2998468"/>
                  </a:lnTo>
                  <a:close/>
                </a:path>
              </a:pathLst>
            </a:custGeom>
            <a:solidFill>
              <a:srgbClr val="2B4A9D"/>
            </a:solidFill>
          </p:spPr>
        </p:sp>
      </p:grpSp>
      <p:pic>
        <p:nvPicPr>
          <p:cNvPr id="8" name="Picture 8"/>
          <p:cNvPicPr>
            <a:picLocks noChangeAspect="1"/>
          </p:cNvPicPr>
          <p:nvPr/>
        </p:nvPicPr>
        <p:blipFill>
          <a:blip r:embed="rId2"/>
          <a:srcRect/>
          <a:stretch>
            <a:fillRect/>
          </a:stretch>
        </p:blipFill>
        <p:spPr>
          <a:xfrm>
            <a:off x="959019" y="671394"/>
            <a:ext cx="1639372" cy="1639372"/>
          </a:xfrm>
          <a:prstGeom prst="rect">
            <a:avLst/>
          </a:prstGeom>
        </p:spPr>
      </p:pic>
      <p:sp>
        <p:nvSpPr>
          <p:cNvPr id="9" name="TextBox 9"/>
          <p:cNvSpPr txBox="1"/>
          <p:nvPr/>
        </p:nvSpPr>
        <p:spPr>
          <a:xfrm>
            <a:off x="3017491" y="614244"/>
            <a:ext cx="6126509" cy="2058313"/>
          </a:xfrm>
          <a:prstGeom prst="rect">
            <a:avLst/>
          </a:prstGeom>
        </p:spPr>
        <p:txBody>
          <a:bodyPr lIns="0" tIns="0" rIns="0" bIns="0" rtlCol="0" anchor="t">
            <a:spAutoFit/>
          </a:bodyPr>
          <a:lstStyle/>
          <a:p>
            <a:pPr algn="ctr">
              <a:lnSpc>
                <a:spcPts val="3099"/>
              </a:lnSpc>
            </a:pPr>
            <a:r>
              <a:rPr lang="en-US" sz="2214">
                <a:solidFill>
                  <a:srgbClr val="2B4A9D"/>
                </a:solidFill>
                <a:latin typeface="Poppins Medium Bold"/>
              </a:rPr>
              <a:t>M.Sc. (Integrated) Five Years Program </a:t>
            </a:r>
          </a:p>
          <a:p>
            <a:pPr algn="ctr">
              <a:lnSpc>
                <a:spcPts val="3099"/>
              </a:lnSpc>
            </a:pPr>
            <a:r>
              <a:rPr lang="en-US" sz="2214">
                <a:solidFill>
                  <a:srgbClr val="2B4A9D"/>
                </a:solidFill>
                <a:latin typeface="Poppins Medium Bold"/>
              </a:rPr>
              <a:t>AIML/Data Science</a:t>
            </a:r>
          </a:p>
          <a:p>
            <a:pPr algn="ctr">
              <a:lnSpc>
                <a:spcPts val="3919"/>
              </a:lnSpc>
            </a:pPr>
            <a:r>
              <a:rPr lang="en-US" sz="2799">
                <a:solidFill>
                  <a:srgbClr val="2B4A9D"/>
                </a:solidFill>
                <a:latin typeface="Poppins Medium Bold"/>
              </a:rPr>
              <a:t>Semester - VII </a:t>
            </a:r>
          </a:p>
          <a:p>
            <a:pPr algn="ctr">
              <a:lnSpc>
                <a:spcPts val="3099"/>
              </a:lnSpc>
            </a:pPr>
            <a:r>
              <a:rPr lang="en-US" sz="2214">
                <a:solidFill>
                  <a:srgbClr val="2B4A9D"/>
                </a:solidFill>
                <a:latin typeface="Poppins Medium Bold"/>
              </a:rPr>
              <a:t>Department of AIML &amp; Data Science </a:t>
            </a:r>
          </a:p>
          <a:p>
            <a:pPr algn="ctr">
              <a:lnSpc>
                <a:spcPts val="3099"/>
              </a:lnSpc>
            </a:pPr>
            <a:r>
              <a:rPr lang="en-US" sz="2214">
                <a:solidFill>
                  <a:srgbClr val="2B4A9D"/>
                </a:solidFill>
                <a:latin typeface="Poppins Medium Bold"/>
              </a:rPr>
              <a:t>School of Emerging Science &amp; Technology</a:t>
            </a:r>
          </a:p>
        </p:txBody>
      </p:sp>
      <p:sp>
        <p:nvSpPr>
          <p:cNvPr id="10" name="TextBox 10"/>
          <p:cNvSpPr txBox="1"/>
          <p:nvPr/>
        </p:nvSpPr>
        <p:spPr>
          <a:xfrm>
            <a:off x="959019" y="3412965"/>
            <a:ext cx="12686060" cy="3473628"/>
          </a:xfrm>
          <a:prstGeom prst="rect">
            <a:avLst/>
          </a:prstGeom>
        </p:spPr>
        <p:txBody>
          <a:bodyPr lIns="0" tIns="0" rIns="0" bIns="0" rtlCol="0" anchor="t">
            <a:spAutoFit/>
          </a:bodyPr>
          <a:lstStyle/>
          <a:p>
            <a:pPr algn="ctr">
              <a:lnSpc>
                <a:spcPts val="9090"/>
              </a:lnSpc>
            </a:pPr>
            <a:r>
              <a:rPr lang="en-US" sz="6492">
                <a:solidFill>
                  <a:srgbClr val="5271FF"/>
                </a:solidFill>
                <a:latin typeface="Poppins ExtraBold"/>
              </a:rPr>
              <a:t>MedRec: Medical Report Data Extraction &amp; Maintenance Application</a:t>
            </a:r>
          </a:p>
        </p:txBody>
      </p:sp>
      <p:sp>
        <p:nvSpPr>
          <p:cNvPr id="11" name="TextBox 11"/>
          <p:cNvSpPr txBox="1"/>
          <p:nvPr/>
        </p:nvSpPr>
        <p:spPr>
          <a:xfrm>
            <a:off x="959019" y="7280710"/>
            <a:ext cx="11785159" cy="2676525"/>
          </a:xfrm>
          <a:prstGeom prst="rect">
            <a:avLst/>
          </a:prstGeom>
        </p:spPr>
        <p:txBody>
          <a:bodyPr lIns="0" tIns="0" rIns="0" bIns="0" rtlCol="0" anchor="t">
            <a:spAutoFit/>
          </a:bodyPr>
          <a:lstStyle/>
          <a:p>
            <a:pPr>
              <a:lnSpc>
                <a:spcPts val="4200"/>
              </a:lnSpc>
            </a:pPr>
            <a:r>
              <a:rPr lang="en-US" sz="3000" spc="300">
                <a:solidFill>
                  <a:srgbClr val="545454"/>
                </a:solidFill>
                <a:latin typeface="Poppins Medium Bold"/>
              </a:rPr>
              <a:t>MEMBERS:                     </a:t>
            </a:r>
          </a:p>
          <a:p>
            <a:pPr>
              <a:lnSpc>
                <a:spcPts val="4200"/>
              </a:lnSpc>
            </a:pPr>
            <a:r>
              <a:rPr lang="en-US" sz="3000" spc="300">
                <a:solidFill>
                  <a:srgbClr val="545454"/>
                </a:solidFill>
                <a:latin typeface="Poppins Medium Bold"/>
              </a:rPr>
              <a:t>SHRUTI HEMANT AGARWAL (DS-01)  </a:t>
            </a:r>
          </a:p>
          <a:p>
            <a:pPr>
              <a:lnSpc>
                <a:spcPts val="4200"/>
              </a:lnSpc>
            </a:pPr>
            <a:r>
              <a:rPr lang="en-US" sz="3000" spc="300">
                <a:solidFill>
                  <a:srgbClr val="545454"/>
                </a:solidFill>
                <a:latin typeface="Poppins Medium Bold"/>
              </a:rPr>
              <a:t>PRABLEEN KAUR SANDHU (DS-12)</a:t>
            </a:r>
          </a:p>
          <a:p>
            <a:pPr>
              <a:lnSpc>
                <a:spcPts val="4200"/>
              </a:lnSpc>
            </a:pPr>
            <a:r>
              <a:rPr lang="en-US" sz="3000" spc="300">
                <a:solidFill>
                  <a:srgbClr val="545454"/>
                </a:solidFill>
                <a:latin typeface="Poppins Medium Bold"/>
              </a:rPr>
              <a:t>RADHIKA SHIVKUMAR SHARMA (DS-15)</a:t>
            </a:r>
          </a:p>
          <a:p>
            <a:pPr>
              <a:lnSpc>
                <a:spcPts val="4200"/>
              </a:lnSpc>
            </a:pPr>
            <a:r>
              <a:rPr lang="en-US" sz="3000" spc="300">
                <a:solidFill>
                  <a:srgbClr val="545454"/>
                </a:solidFill>
                <a:latin typeface="Poppins Medium Bold"/>
              </a:rPr>
              <a:t>ESHA MISHRA (AIML-09) </a:t>
            </a:r>
          </a:p>
        </p:txBody>
      </p:sp>
      <p:grpSp>
        <p:nvGrpSpPr>
          <p:cNvPr id="12" name="Group 12"/>
          <p:cNvGrpSpPr/>
          <p:nvPr/>
        </p:nvGrpSpPr>
        <p:grpSpPr>
          <a:xfrm rot="2700000">
            <a:off x="16873578" y="2240871"/>
            <a:ext cx="5852880" cy="5852880"/>
            <a:chOff x="0" y="0"/>
            <a:chExt cx="1913890" cy="1913890"/>
          </a:xfrm>
        </p:grpSpPr>
        <p:sp>
          <p:nvSpPr>
            <p:cNvPr id="13" name="Freeform 13"/>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14" name="Group 14"/>
          <p:cNvGrpSpPr/>
          <p:nvPr/>
        </p:nvGrpSpPr>
        <p:grpSpPr>
          <a:xfrm rot="2700000">
            <a:off x="11143419" y="9578985"/>
            <a:ext cx="6164339" cy="6164339"/>
            <a:chOff x="0" y="0"/>
            <a:chExt cx="1913890" cy="1913890"/>
          </a:xfrm>
        </p:grpSpPr>
        <p:sp>
          <p:nvSpPr>
            <p:cNvPr id="15" name="Freeform 1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sp>
        <p:nvSpPr>
          <p:cNvPr id="16" name="TextBox 16"/>
          <p:cNvSpPr txBox="1"/>
          <p:nvPr/>
        </p:nvSpPr>
        <p:spPr>
          <a:xfrm>
            <a:off x="9866743" y="414854"/>
            <a:ext cx="7913727" cy="1005205"/>
          </a:xfrm>
          <a:prstGeom prst="rect">
            <a:avLst/>
          </a:prstGeom>
        </p:spPr>
        <p:txBody>
          <a:bodyPr lIns="0" tIns="0" rIns="0" bIns="0" rtlCol="0" anchor="t">
            <a:spAutoFit/>
          </a:bodyPr>
          <a:lstStyle/>
          <a:p>
            <a:pPr algn="r">
              <a:lnSpc>
                <a:spcPts val="3920"/>
              </a:lnSpc>
            </a:pPr>
            <a:r>
              <a:rPr lang="en-US" sz="2800" spc="280">
                <a:solidFill>
                  <a:srgbClr val="000000"/>
                </a:solidFill>
                <a:latin typeface="Poppins Medium Bold"/>
              </a:rPr>
              <a:t>SUBJECT CODE: CC-406</a:t>
            </a:r>
          </a:p>
          <a:p>
            <a:pPr algn="r">
              <a:lnSpc>
                <a:spcPts val="3920"/>
              </a:lnSpc>
              <a:spcBef>
                <a:spcPct val="0"/>
              </a:spcBef>
            </a:pPr>
            <a:r>
              <a:rPr lang="en-US" sz="2800" spc="280">
                <a:solidFill>
                  <a:srgbClr val="000000"/>
                </a:solidFill>
                <a:latin typeface="Poppins Medium Bold"/>
              </a:rPr>
              <a:t>Subject Name: PROJECT -II: Project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95924" y="932977"/>
            <a:ext cx="9968424" cy="1259922"/>
            <a:chOff x="0" y="0"/>
            <a:chExt cx="3636508" cy="459623"/>
          </a:xfrm>
        </p:grpSpPr>
        <p:sp>
          <p:nvSpPr>
            <p:cNvPr id="3" name="Freeform 3"/>
            <p:cNvSpPr/>
            <p:nvPr/>
          </p:nvSpPr>
          <p:spPr>
            <a:xfrm>
              <a:off x="0" y="0"/>
              <a:ext cx="3636508" cy="459623"/>
            </a:xfrm>
            <a:custGeom>
              <a:avLst/>
              <a:gdLst/>
              <a:ahLst/>
              <a:cxnLst/>
              <a:rect l="l" t="t" r="r" b="b"/>
              <a:pathLst>
                <a:path w="3636508" h="459623">
                  <a:moveTo>
                    <a:pt x="0" y="0"/>
                  </a:moveTo>
                  <a:lnTo>
                    <a:pt x="3636508" y="0"/>
                  </a:lnTo>
                  <a:lnTo>
                    <a:pt x="3636508" y="459623"/>
                  </a:lnTo>
                  <a:lnTo>
                    <a:pt x="0" y="459623"/>
                  </a:lnTo>
                  <a:close/>
                </a:path>
              </a:pathLst>
            </a:custGeom>
            <a:solidFill>
              <a:srgbClr val="2B4A9D"/>
            </a:solidFill>
          </p:spPr>
        </p:sp>
      </p:grpSp>
      <p:grpSp>
        <p:nvGrpSpPr>
          <p:cNvPr id="4" name="Group 4"/>
          <p:cNvGrpSpPr/>
          <p:nvPr/>
        </p:nvGrpSpPr>
        <p:grpSpPr>
          <a:xfrm rot="-2700000">
            <a:off x="-3283041" y="-3283041"/>
            <a:ext cx="6566081" cy="6566081"/>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6" name="Group 6"/>
          <p:cNvGrpSpPr/>
          <p:nvPr/>
        </p:nvGrpSpPr>
        <p:grpSpPr>
          <a:xfrm rot="2700000">
            <a:off x="-2926440" y="-2926440"/>
            <a:ext cx="5852880" cy="5852880"/>
            <a:chOff x="0" y="0"/>
            <a:chExt cx="1913890" cy="1913890"/>
          </a:xfrm>
        </p:grpSpPr>
        <p:sp>
          <p:nvSpPr>
            <p:cNvPr id="7" name="Freeform 7"/>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8" name="Group 8"/>
          <p:cNvGrpSpPr/>
          <p:nvPr/>
        </p:nvGrpSpPr>
        <p:grpSpPr>
          <a:xfrm rot="-2700000">
            <a:off x="-3283041" y="7003959"/>
            <a:ext cx="6566081" cy="6566081"/>
            <a:chOff x="0" y="0"/>
            <a:chExt cx="1913890" cy="1913890"/>
          </a:xfrm>
        </p:grpSpPr>
        <p:sp>
          <p:nvSpPr>
            <p:cNvPr id="9" name="Freeform 9"/>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10" name="Group 10"/>
          <p:cNvGrpSpPr/>
          <p:nvPr/>
        </p:nvGrpSpPr>
        <p:grpSpPr>
          <a:xfrm rot="2700000">
            <a:off x="-2926440" y="7360560"/>
            <a:ext cx="5852880" cy="5852880"/>
            <a:chOff x="0" y="0"/>
            <a:chExt cx="1913890" cy="1913890"/>
          </a:xfrm>
        </p:grpSpPr>
        <p:sp>
          <p:nvSpPr>
            <p:cNvPr id="11" name="Freeform 11"/>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12" name="Group 12"/>
          <p:cNvGrpSpPr/>
          <p:nvPr/>
        </p:nvGrpSpPr>
        <p:grpSpPr>
          <a:xfrm rot="-2700000">
            <a:off x="-3283041" y="8117325"/>
            <a:ext cx="6566081" cy="6566081"/>
            <a:chOff x="0" y="0"/>
            <a:chExt cx="1913890" cy="1913890"/>
          </a:xfrm>
        </p:grpSpPr>
        <p:sp>
          <p:nvSpPr>
            <p:cNvPr id="13" name="Freeform 13"/>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14" name="Group 14"/>
          <p:cNvGrpSpPr/>
          <p:nvPr/>
        </p:nvGrpSpPr>
        <p:grpSpPr>
          <a:xfrm rot="2700000">
            <a:off x="-2926440" y="8473925"/>
            <a:ext cx="5852880" cy="5852880"/>
            <a:chOff x="0" y="0"/>
            <a:chExt cx="1913890" cy="1913890"/>
          </a:xfrm>
        </p:grpSpPr>
        <p:sp>
          <p:nvSpPr>
            <p:cNvPr id="15" name="Freeform 1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sp>
        <p:nvSpPr>
          <p:cNvPr id="16" name="TextBox 16"/>
          <p:cNvSpPr txBox="1"/>
          <p:nvPr/>
        </p:nvSpPr>
        <p:spPr>
          <a:xfrm>
            <a:off x="1395924" y="3640386"/>
            <a:ext cx="9233976" cy="2257425"/>
          </a:xfrm>
          <a:prstGeom prst="rect">
            <a:avLst/>
          </a:prstGeom>
        </p:spPr>
        <p:txBody>
          <a:bodyPr lIns="0" tIns="0" rIns="0" bIns="0" rtlCol="0" anchor="t">
            <a:spAutoFit/>
          </a:bodyPr>
          <a:lstStyle/>
          <a:p>
            <a:pPr algn="ctr">
              <a:lnSpc>
                <a:spcPts val="8400"/>
              </a:lnSpc>
            </a:pPr>
            <a:r>
              <a:rPr lang="en-US" sz="8000" spc="400">
                <a:solidFill>
                  <a:srgbClr val="2B4A9D"/>
                </a:solidFill>
                <a:latin typeface="Poppins ExtraBold"/>
              </a:rPr>
              <a:t>DATA COLLECTION</a:t>
            </a:r>
          </a:p>
        </p:txBody>
      </p:sp>
      <p:sp>
        <p:nvSpPr>
          <p:cNvPr id="17" name="TextBox 17"/>
          <p:cNvSpPr txBox="1"/>
          <p:nvPr/>
        </p:nvSpPr>
        <p:spPr>
          <a:xfrm>
            <a:off x="4748724" y="1002306"/>
            <a:ext cx="2528376" cy="1190592"/>
          </a:xfrm>
          <a:prstGeom prst="rect">
            <a:avLst/>
          </a:prstGeom>
        </p:spPr>
        <p:txBody>
          <a:bodyPr lIns="0" tIns="0" rIns="0" bIns="0" rtlCol="0" anchor="t">
            <a:spAutoFit/>
          </a:bodyPr>
          <a:lstStyle/>
          <a:p>
            <a:pPr algn="ctr">
              <a:lnSpc>
                <a:spcPts val="8400"/>
              </a:lnSpc>
            </a:pPr>
            <a:r>
              <a:rPr lang="en-US" sz="8000" spc="400">
                <a:solidFill>
                  <a:srgbClr val="FFFFFF"/>
                </a:solidFill>
                <a:latin typeface="Poppins ExtraBold Bold"/>
              </a:rPr>
              <a:t>1</a:t>
            </a:r>
          </a:p>
        </p:txBody>
      </p:sp>
      <p:grpSp>
        <p:nvGrpSpPr>
          <p:cNvPr id="18" name="Group 18"/>
          <p:cNvGrpSpPr/>
          <p:nvPr/>
        </p:nvGrpSpPr>
        <p:grpSpPr>
          <a:xfrm>
            <a:off x="10138851" y="0"/>
            <a:ext cx="8158674" cy="10287000"/>
            <a:chOff x="0" y="0"/>
            <a:chExt cx="2976306" cy="3752725"/>
          </a:xfrm>
        </p:grpSpPr>
        <p:sp>
          <p:nvSpPr>
            <p:cNvPr id="19" name="Freeform 19"/>
            <p:cNvSpPr/>
            <p:nvPr/>
          </p:nvSpPr>
          <p:spPr>
            <a:xfrm>
              <a:off x="0" y="0"/>
              <a:ext cx="2976306" cy="3752726"/>
            </a:xfrm>
            <a:custGeom>
              <a:avLst/>
              <a:gdLst/>
              <a:ahLst/>
              <a:cxnLst/>
              <a:rect l="l" t="t" r="r" b="b"/>
              <a:pathLst>
                <a:path w="2976306" h="3752726">
                  <a:moveTo>
                    <a:pt x="0" y="0"/>
                  </a:moveTo>
                  <a:lnTo>
                    <a:pt x="2976306" y="0"/>
                  </a:lnTo>
                  <a:lnTo>
                    <a:pt x="2976306" y="3752726"/>
                  </a:lnTo>
                  <a:lnTo>
                    <a:pt x="0" y="3752726"/>
                  </a:lnTo>
                  <a:close/>
                </a:path>
              </a:pathLst>
            </a:custGeom>
            <a:solidFill>
              <a:srgbClr val="2B4A9D"/>
            </a:solidFill>
          </p:spPr>
        </p:sp>
      </p:grpSp>
      <p:sp>
        <p:nvSpPr>
          <p:cNvPr id="20" name="TextBox 20"/>
          <p:cNvSpPr txBox="1"/>
          <p:nvPr/>
        </p:nvSpPr>
        <p:spPr>
          <a:xfrm>
            <a:off x="10614172" y="2457537"/>
            <a:ext cx="7188982" cy="4610575"/>
          </a:xfrm>
          <a:prstGeom prst="rect">
            <a:avLst/>
          </a:prstGeom>
        </p:spPr>
        <p:txBody>
          <a:bodyPr lIns="0" tIns="0" rIns="0" bIns="0" rtlCol="0" anchor="t">
            <a:spAutoFit/>
          </a:bodyPr>
          <a:lstStyle/>
          <a:p>
            <a:pPr>
              <a:lnSpc>
                <a:spcPts val="5223"/>
              </a:lnSpc>
            </a:pPr>
            <a:r>
              <a:rPr lang="en-US" sz="3731">
                <a:solidFill>
                  <a:srgbClr val="FFFFFF"/>
                </a:solidFill>
                <a:latin typeface="Poppins Medium"/>
              </a:rPr>
              <a:t>Collecting Images of medical reports of various tests like blood glucose level,  thyroid, urine test, CBC etc. All reports are taken with patient consent and they are aware of the use of these reports.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B4A9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1942122" y="745441"/>
            <a:ext cx="5442654" cy="7710963"/>
          </a:xfrm>
          <a:prstGeom prst="rect">
            <a:avLst/>
          </a:prstGeom>
        </p:spPr>
      </p:pic>
      <p:pic>
        <p:nvPicPr>
          <p:cNvPr id="3" name="Picture 3"/>
          <p:cNvPicPr>
            <a:picLocks noChangeAspect="1"/>
          </p:cNvPicPr>
          <p:nvPr/>
        </p:nvPicPr>
        <p:blipFill>
          <a:blip r:embed="rId3"/>
          <a:srcRect/>
          <a:stretch>
            <a:fillRect/>
          </a:stretch>
        </p:blipFill>
        <p:spPr>
          <a:xfrm>
            <a:off x="6407745" y="1756061"/>
            <a:ext cx="5282009" cy="7710963"/>
          </a:xfrm>
          <a:prstGeom prst="rect">
            <a:avLst/>
          </a:prstGeom>
        </p:spPr>
      </p:pic>
      <p:pic>
        <p:nvPicPr>
          <p:cNvPr id="4" name="Picture 4"/>
          <p:cNvPicPr>
            <a:picLocks noChangeAspect="1"/>
          </p:cNvPicPr>
          <p:nvPr/>
        </p:nvPicPr>
        <p:blipFill>
          <a:blip r:embed="rId4"/>
          <a:srcRect/>
          <a:stretch>
            <a:fillRect/>
          </a:stretch>
        </p:blipFill>
        <p:spPr>
          <a:xfrm>
            <a:off x="771525" y="809625"/>
            <a:ext cx="5243455" cy="7710963"/>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B4A9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6298232" y="2368032"/>
            <a:ext cx="5458719" cy="7710963"/>
          </a:xfrm>
          <a:prstGeom prst="rect">
            <a:avLst/>
          </a:prstGeom>
        </p:spPr>
      </p:pic>
      <p:pic>
        <p:nvPicPr>
          <p:cNvPr id="3" name="Picture 3"/>
          <p:cNvPicPr>
            <a:picLocks noChangeAspect="1"/>
          </p:cNvPicPr>
          <p:nvPr/>
        </p:nvPicPr>
        <p:blipFill>
          <a:blip r:embed="rId3"/>
          <a:srcRect t="28" b="28"/>
          <a:stretch>
            <a:fillRect/>
          </a:stretch>
        </p:blipFill>
        <p:spPr>
          <a:xfrm>
            <a:off x="407692" y="410168"/>
            <a:ext cx="5555106" cy="7710963"/>
          </a:xfrm>
          <a:prstGeom prst="rect">
            <a:avLst/>
          </a:prstGeom>
        </p:spPr>
      </p:pic>
      <p:pic>
        <p:nvPicPr>
          <p:cNvPr id="4" name="Picture 4"/>
          <p:cNvPicPr>
            <a:picLocks noChangeAspect="1"/>
          </p:cNvPicPr>
          <p:nvPr/>
        </p:nvPicPr>
        <p:blipFill>
          <a:blip r:embed="rId4"/>
          <a:srcRect/>
          <a:stretch>
            <a:fillRect/>
          </a:stretch>
        </p:blipFill>
        <p:spPr>
          <a:xfrm>
            <a:off x="12254387" y="632014"/>
            <a:ext cx="5571170" cy="7710963"/>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95924" y="932977"/>
            <a:ext cx="9968424" cy="1259922"/>
            <a:chOff x="0" y="0"/>
            <a:chExt cx="3636508" cy="459623"/>
          </a:xfrm>
        </p:grpSpPr>
        <p:sp>
          <p:nvSpPr>
            <p:cNvPr id="3" name="Freeform 3"/>
            <p:cNvSpPr/>
            <p:nvPr/>
          </p:nvSpPr>
          <p:spPr>
            <a:xfrm>
              <a:off x="0" y="0"/>
              <a:ext cx="3636508" cy="459623"/>
            </a:xfrm>
            <a:custGeom>
              <a:avLst/>
              <a:gdLst/>
              <a:ahLst/>
              <a:cxnLst/>
              <a:rect l="l" t="t" r="r" b="b"/>
              <a:pathLst>
                <a:path w="3636508" h="459623">
                  <a:moveTo>
                    <a:pt x="0" y="0"/>
                  </a:moveTo>
                  <a:lnTo>
                    <a:pt x="3636508" y="0"/>
                  </a:lnTo>
                  <a:lnTo>
                    <a:pt x="3636508" y="459623"/>
                  </a:lnTo>
                  <a:lnTo>
                    <a:pt x="0" y="459623"/>
                  </a:lnTo>
                  <a:close/>
                </a:path>
              </a:pathLst>
            </a:custGeom>
            <a:solidFill>
              <a:srgbClr val="2B4A9D"/>
            </a:solidFill>
          </p:spPr>
        </p:sp>
      </p:grpSp>
      <p:grpSp>
        <p:nvGrpSpPr>
          <p:cNvPr id="4" name="Group 4"/>
          <p:cNvGrpSpPr/>
          <p:nvPr/>
        </p:nvGrpSpPr>
        <p:grpSpPr>
          <a:xfrm rot="-2700000">
            <a:off x="-3283041" y="-3283041"/>
            <a:ext cx="6566081" cy="6566081"/>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6" name="Group 6"/>
          <p:cNvGrpSpPr/>
          <p:nvPr/>
        </p:nvGrpSpPr>
        <p:grpSpPr>
          <a:xfrm rot="2700000">
            <a:off x="-2926440" y="-2926440"/>
            <a:ext cx="5852880" cy="5852880"/>
            <a:chOff x="0" y="0"/>
            <a:chExt cx="1913890" cy="1913890"/>
          </a:xfrm>
        </p:grpSpPr>
        <p:sp>
          <p:nvSpPr>
            <p:cNvPr id="7" name="Freeform 7"/>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8" name="Group 8"/>
          <p:cNvGrpSpPr/>
          <p:nvPr/>
        </p:nvGrpSpPr>
        <p:grpSpPr>
          <a:xfrm rot="-2700000">
            <a:off x="-3283041" y="7003959"/>
            <a:ext cx="6566081" cy="6566081"/>
            <a:chOff x="0" y="0"/>
            <a:chExt cx="1913890" cy="1913890"/>
          </a:xfrm>
        </p:grpSpPr>
        <p:sp>
          <p:nvSpPr>
            <p:cNvPr id="9" name="Freeform 9"/>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10" name="Group 10"/>
          <p:cNvGrpSpPr/>
          <p:nvPr/>
        </p:nvGrpSpPr>
        <p:grpSpPr>
          <a:xfrm rot="2700000">
            <a:off x="-2926440" y="7360560"/>
            <a:ext cx="5852880" cy="5852880"/>
            <a:chOff x="0" y="0"/>
            <a:chExt cx="1913890" cy="1913890"/>
          </a:xfrm>
        </p:grpSpPr>
        <p:sp>
          <p:nvSpPr>
            <p:cNvPr id="11" name="Freeform 11"/>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12" name="Group 12"/>
          <p:cNvGrpSpPr/>
          <p:nvPr/>
        </p:nvGrpSpPr>
        <p:grpSpPr>
          <a:xfrm rot="-2700000">
            <a:off x="-3283041" y="8117325"/>
            <a:ext cx="6566081" cy="6566081"/>
            <a:chOff x="0" y="0"/>
            <a:chExt cx="1913890" cy="1913890"/>
          </a:xfrm>
        </p:grpSpPr>
        <p:sp>
          <p:nvSpPr>
            <p:cNvPr id="13" name="Freeform 13"/>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14" name="Group 14"/>
          <p:cNvGrpSpPr/>
          <p:nvPr/>
        </p:nvGrpSpPr>
        <p:grpSpPr>
          <a:xfrm rot="2700000">
            <a:off x="-2926440" y="8473925"/>
            <a:ext cx="5852880" cy="5852880"/>
            <a:chOff x="0" y="0"/>
            <a:chExt cx="1913890" cy="1913890"/>
          </a:xfrm>
        </p:grpSpPr>
        <p:sp>
          <p:nvSpPr>
            <p:cNvPr id="15" name="Freeform 1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sp>
        <p:nvSpPr>
          <p:cNvPr id="16" name="TextBox 16"/>
          <p:cNvSpPr txBox="1"/>
          <p:nvPr/>
        </p:nvSpPr>
        <p:spPr>
          <a:xfrm>
            <a:off x="1395924" y="3640386"/>
            <a:ext cx="9233976" cy="2257425"/>
          </a:xfrm>
          <a:prstGeom prst="rect">
            <a:avLst/>
          </a:prstGeom>
        </p:spPr>
        <p:txBody>
          <a:bodyPr lIns="0" tIns="0" rIns="0" bIns="0" rtlCol="0" anchor="t">
            <a:spAutoFit/>
          </a:bodyPr>
          <a:lstStyle/>
          <a:p>
            <a:pPr algn="ctr">
              <a:lnSpc>
                <a:spcPts val="8400"/>
              </a:lnSpc>
            </a:pPr>
            <a:r>
              <a:rPr lang="en-US" sz="8000" spc="400">
                <a:solidFill>
                  <a:srgbClr val="2B4A9D"/>
                </a:solidFill>
                <a:latin typeface="Poppins ExtraBold"/>
              </a:rPr>
              <a:t>LIBRARIES</a:t>
            </a:r>
          </a:p>
          <a:p>
            <a:pPr algn="ctr">
              <a:lnSpc>
                <a:spcPts val="8400"/>
              </a:lnSpc>
            </a:pPr>
            <a:r>
              <a:rPr lang="en-US" sz="8000" spc="400">
                <a:solidFill>
                  <a:srgbClr val="2B4A9D"/>
                </a:solidFill>
                <a:latin typeface="Poppins ExtraBold"/>
              </a:rPr>
              <a:t> USED </a:t>
            </a:r>
          </a:p>
        </p:txBody>
      </p:sp>
      <p:sp>
        <p:nvSpPr>
          <p:cNvPr id="17" name="TextBox 17"/>
          <p:cNvSpPr txBox="1"/>
          <p:nvPr/>
        </p:nvSpPr>
        <p:spPr>
          <a:xfrm>
            <a:off x="4748724" y="1002306"/>
            <a:ext cx="2528376" cy="1190625"/>
          </a:xfrm>
          <a:prstGeom prst="rect">
            <a:avLst/>
          </a:prstGeom>
        </p:spPr>
        <p:txBody>
          <a:bodyPr lIns="0" tIns="0" rIns="0" bIns="0" rtlCol="0" anchor="t">
            <a:spAutoFit/>
          </a:bodyPr>
          <a:lstStyle/>
          <a:p>
            <a:pPr algn="ctr">
              <a:lnSpc>
                <a:spcPts val="8400"/>
              </a:lnSpc>
            </a:pPr>
            <a:r>
              <a:rPr lang="en-US" sz="8000" spc="400">
                <a:solidFill>
                  <a:srgbClr val="FFFFFF"/>
                </a:solidFill>
                <a:latin typeface="Poppins ExtraBold Bold"/>
              </a:rPr>
              <a:t>2</a:t>
            </a:r>
          </a:p>
        </p:txBody>
      </p:sp>
      <p:grpSp>
        <p:nvGrpSpPr>
          <p:cNvPr id="18" name="Group 18"/>
          <p:cNvGrpSpPr/>
          <p:nvPr/>
        </p:nvGrpSpPr>
        <p:grpSpPr>
          <a:xfrm>
            <a:off x="10129326" y="0"/>
            <a:ext cx="8158674" cy="10287000"/>
            <a:chOff x="0" y="0"/>
            <a:chExt cx="2976306" cy="3752725"/>
          </a:xfrm>
        </p:grpSpPr>
        <p:sp>
          <p:nvSpPr>
            <p:cNvPr id="19" name="Freeform 19"/>
            <p:cNvSpPr/>
            <p:nvPr/>
          </p:nvSpPr>
          <p:spPr>
            <a:xfrm>
              <a:off x="0" y="0"/>
              <a:ext cx="2976306" cy="3752726"/>
            </a:xfrm>
            <a:custGeom>
              <a:avLst/>
              <a:gdLst/>
              <a:ahLst/>
              <a:cxnLst/>
              <a:rect l="l" t="t" r="r" b="b"/>
              <a:pathLst>
                <a:path w="2976306" h="3752726">
                  <a:moveTo>
                    <a:pt x="0" y="0"/>
                  </a:moveTo>
                  <a:lnTo>
                    <a:pt x="2976306" y="0"/>
                  </a:lnTo>
                  <a:lnTo>
                    <a:pt x="2976306" y="3752726"/>
                  </a:lnTo>
                  <a:lnTo>
                    <a:pt x="0" y="3752726"/>
                  </a:lnTo>
                  <a:close/>
                </a:path>
              </a:pathLst>
            </a:custGeom>
            <a:solidFill>
              <a:srgbClr val="2B4A9D"/>
            </a:solidFill>
          </p:spPr>
        </p:sp>
      </p:grpSp>
      <p:sp>
        <p:nvSpPr>
          <p:cNvPr id="20" name="TextBox 20"/>
          <p:cNvSpPr txBox="1"/>
          <p:nvPr/>
        </p:nvSpPr>
        <p:spPr>
          <a:xfrm>
            <a:off x="10734675" y="1361600"/>
            <a:ext cx="7188982" cy="7896700"/>
          </a:xfrm>
          <a:prstGeom prst="rect">
            <a:avLst/>
          </a:prstGeom>
        </p:spPr>
        <p:txBody>
          <a:bodyPr lIns="0" tIns="0" rIns="0" bIns="0" rtlCol="0" anchor="t">
            <a:spAutoFit/>
          </a:bodyPr>
          <a:lstStyle/>
          <a:p>
            <a:pPr marL="805591" lvl="1" indent="-402796">
              <a:lnSpc>
                <a:spcPts val="5223"/>
              </a:lnSpc>
              <a:buFont typeface="Arial"/>
              <a:buChar char="•"/>
            </a:pPr>
            <a:r>
              <a:rPr lang="en-US" sz="3731">
                <a:solidFill>
                  <a:srgbClr val="FFFFFF"/>
                </a:solidFill>
                <a:latin typeface="Poppins Medium"/>
              </a:rPr>
              <a:t>Pandas</a:t>
            </a:r>
          </a:p>
          <a:p>
            <a:pPr marL="805591" lvl="1" indent="-402796">
              <a:lnSpc>
                <a:spcPts val="5223"/>
              </a:lnSpc>
              <a:buFont typeface="Arial"/>
              <a:buChar char="•"/>
            </a:pPr>
            <a:r>
              <a:rPr lang="en-US" sz="3731">
                <a:solidFill>
                  <a:srgbClr val="FFFFFF"/>
                </a:solidFill>
                <a:latin typeface="Poppins Medium"/>
              </a:rPr>
              <a:t>Numpy</a:t>
            </a:r>
          </a:p>
          <a:p>
            <a:pPr marL="805591" lvl="1" indent="-402796">
              <a:lnSpc>
                <a:spcPts val="5223"/>
              </a:lnSpc>
              <a:buFont typeface="Arial"/>
              <a:buChar char="•"/>
            </a:pPr>
            <a:r>
              <a:rPr lang="en-US" sz="3731">
                <a:solidFill>
                  <a:srgbClr val="FFFFFF"/>
                </a:solidFill>
                <a:latin typeface="Poppins Medium"/>
              </a:rPr>
              <a:t>Glob</a:t>
            </a:r>
          </a:p>
          <a:p>
            <a:pPr marL="805591" lvl="1" indent="-402796">
              <a:lnSpc>
                <a:spcPts val="5223"/>
              </a:lnSpc>
              <a:buFont typeface="Arial"/>
              <a:buChar char="•"/>
            </a:pPr>
            <a:r>
              <a:rPr lang="en-US" sz="3731">
                <a:solidFill>
                  <a:srgbClr val="FFFFFF"/>
                </a:solidFill>
                <a:latin typeface="Poppins Medium"/>
              </a:rPr>
              <a:t>Datepasser</a:t>
            </a:r>
          </a:p>
          <a:p>
            <a:pPr marL="805591" lvl="1" indent="-402796">
              <a:lnSpc>
                <a:spcPts val="5223"/>
              </a:lnSpc>
              <a:buFont typeface="Arial"/>
              <a:buChar char="•"/>
            </a:pPr>
            <a:r>
              <a:rPr lang="en-US" sz="3731">
                <a:solidFill>
                  <a:srgbClr val="FFFFFF"/>
                </a:solidFill>
                <a:latin typeface="Poppins Medium"/>
              </a:rPr>
              <a:t>Tensorflow</a:t>
            </a:r>
          </a:p>
          <a:p>
            <a:pPr marL="805591" lvl="1" indent="-402796">
              <a:lnSpc>
                <a:spcPts val="5223"/>
              </a:lnSpc>
              <a:buFont typeface="Arial"/>
              <a:buChar char="•"/>
            </a:pPr>
            <a:r>
              <a:rPr lang="en-US" sz="3731">
                <a:solidFill>
                  <a:srgbClr val="FFFFFF"/>
                </a:solidFill>
                <a:latin typeface="Poppins Medium"/>
              </a:rPr>
              <a:t>Augly</a:t>
            </a:r>
          </a:p>
          <a:p>
            <a:pPr marL="805591" lvl="1" indent="-402796">
              <a:lnSpc>
                <a:spcPts val="5223"/>
              </a:lnSpc>
              <a:buFont typeface="Arial"/>
              <a:buChar char="•"/>
            </a:pPr>
            <a:r>
              <a:rPr lang="en-US" sz="3731">
                <a:solidFill>
                  <a:srgbClr val="FFFFFF"/>
                </a:solidFill>
                <a:latin typeface="Poppins Medium"/>
              </a:rPr>
              <a:t>Opencv</a:t>
            </a:r>
          </a:p>
          <a:p>
            <a:pPr marL="805591" lvl="1" indent="-402796">
              <a:lnSpc>
                <a:spcPts val="5223"/>
              </a:lnSpc>
              <a:buFont typeface="Arial"/>
              <a:buChar char="•"/>
            </a:pPr>
            <a:r>
              <a:rPr lang="en-US" sz="3731">
                <a:solidFill>
                  <a:srgbClr val="FFFFFF"/>
                </a:solidFill>
                <a:latin typeface="Poppins Medium"/>
              </a:rPr>
              <a:t>PIL</a:t>
            </a:r>
          </a:p>
          <a:p>
            <a:pPr marL="805591" lvl="1" indent="-402796">
              <a:lnSpc>
                <a:spcPts val="5223"/>
              </a:lnSpc>
              <a:buFont typeface="Arial"/>
              <a:buChar char="•"/>
            </a:pPr>
            <a:r>
              <a:rPr lang="en-US" sz="3731">
                <a:solidFill>
                  <a:srgbClr val="FFFFFF"/>
                </a:solidFill>
                <a:latin typeface="Poppins Medium"/>
              </a:rPr>
              <a:t>Matplotlib</a:t>
            </a:r>
          </a:p>
          <a:p>
            <a:pPr marL="805591" lvl="1" indent="-402796">
              <a:lnSpc>
                <a:spcPts val="5223"/>
              </a:lnSpc>
              <a:buFont typeface="Arial"/>
              <a:buChar char="•"/>
            </a:pPr>
            <a:r>
              <a:rPr lang="en-US" sz="3731">
                <a:solidFill>
                  <a:srgbClr val="FFFFFF"/>
                </a:solidFill>
                <a:latin typeface="Poppins Medium"/>
              </a:rPr>
              <a:t>Pytesseract</a:t>
            </a:r>
          </a:p>
          <a:p>
            <a:pPr marL="805591" lvl="1" indent="-402796">
              <a:lnSpc>
                <a:spcPts val="5223"/>
              </a:lnSpc>
              <a:buFont typeface="Arial"/>
              <a:buChar char="•"/>
            </a:pPr>
            <a:r>
              <a:rPr lang="en-US" sz="3731">
                <a:solidFill>
                  <a:srgbClr val="FFFFFF"/>
                </a:solidFill>
                <a:latin typeface="Poppins Medium"/>
              </a:rPr>
              <a:t>Datetime</a:t>
            </a:r>
          </a:p>
          <a:p>
            <a:pPr marL="805591" lvl="1" indent="-402796">
              <a:lnSpc>
                <a:spcPts val="5223"/>
              </a:lnSpc>
              <a:buFont typeface="Arial"/>
              <a:buChar char="•"/>
            </a:pPr>
            <a:r>
              <a:rPr lang="en-US" sz="3731">
                <a:solidFill>
                  <a:srgbClr val="FFFFFF"/>
                </a:solidFill>
                <a:latin typeface="Poppins Medium"/>
              </a:rPr>
              <a:t>Pyrebase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66850" y="1028700"/>
            <a:ext cx="9968424" cy="1259922"/>
            <a:chOff x="0" y="0"/>
            <a:chExt cx="3636508" cy="459623"/>
          </a:xfrm>
        </p:grpSpPr>
        <p:sp>
          <p:nvSpPr>
            <p:cNvPr id="3" name="Freeform 3"/>
            <p:cNvSpPr/>
            <p:nvPr/>
          </p:nvSpPr>
          <p:spPr>
            <a:xfrm>
              <a:off x="0" y="0"/>
              <a:ext cx="3636508" cy="459623"/>
            </a:xfrm>
            <a:custGeom>
              <a:avLst/>
              <a:gdLst/>
              <a:ahLst/>
              <a:cxnLst/>
              <a:rect l="l" t="t" r="r" b="b"/>
              <a:pathLst>
                <a:path w="3636508" h="459623">
                  <a:moveTo>
                    <a:pt x="0" y="0"/>
                  </a:moveTo>
                  <a:lnTo>
                    <a:pt x="3636508" y="0"/>
                  </a:lnTo>
                  <a:lnTo>
                    <a:pt x="3636508" y="459623"/>
                  </a:lnTo>
                  <a:lnTo>
                    <a:pt x="0" y="459623"/>
                  </a:lnTo>
                  <a:close/>
                </a:path>
              </a:pathLst>
            </a:custGeom>
            <a:solidFill>
              <a:srgbClr val="2B4A9D"/>
            </a:solidFill>
          </p:spPr>
        </p:sp>
      </p:grpSp>
      <p:grpSp>
        <p:nvGrpSpPr>
          <p:cNvPr id="4" name="Group 4"/>
          <p:cNvGrpSpPr/>
          <p:nvPr/>
        </p:nvGrpSpPr>
        <p:grpSpPr>
          <a:xfrm rot="-2700000">
            <a:off x="-3283041" y="-3283041"/>
            <a:ext cx="6566081" cy="6566081"/>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6" name="Group 6"/>
          <p:cNvGrpSpPr/>
          <p:nvPr/>
        </p:nvGrpSpPr>
        <p:grpSpPr>
          <a:xfrm rot="2700000">
            <a:off x="-2926440" y="-2926440"/>
            <a:ext cx="5852880" cy="5852880"/>
            <a:chOff x="0" y="0"/>
            <a:chExt cx="1913890" cy="1913890"/>
          </a:xfrm>
        </p:grpSpPr>
        <p:sp>
          <p:nvSpPr>
            <p:cNvPr id="7" name="Freeform 7"/>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8" name="Group 8"/>
          <p:cNvGrpSpPr/>
          <p:nvPr/>
        </p:nvGrpSpPr>
        <p:grpSpPr>
          <a:xfrm rot="-2700000">
            <a:off x="-3283041" y="7003959"/>
            <a:ext cx="6566081" cy="6566081"/>
            <a:chOff x="0" y="0"/>
            <a:chExt cx="1913890" cy="1913890"/>
          </a:xfrm>
        </p:grpSpPr>
        <p:sp>
          <p:nvSpPr>
            <p:cNvPr id="9" name="Freeform 9"/>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10" name="Group 10"/>
          <p:cNvGrpSpPr/>
          <p:nvPr/>
        </p:nvGrpSpPr>
        <p:grpSpPr>
          <a:xfrm rot="2700000">
            <a:off x="-2926440" y="7360560"/>
            <a:ext cx="5852880" cy="5852880"/>
            <a:chOff x="0" y="0"/>
            <a:chExt cx="1913890" cy="1913890"/>
          </a:xfrm>
        </p:grpSpPr>
        <p:sp>
          <p:nvSpPr>
            <p:cNvPr id="11" name="Freeform 11"/>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12" name="Group 12"/>
          <p:cNvGrpSpPr/>
          <p:nvPr/>
        </p:nvGrpSpPr>
        <p:grpSpPr>
          <a:xfrm rot="-2700000">
            <a:off x="-3283041" y="8117325"/>
            <a:ext cx="6566081" cy="6566081"/>
            <a:chOff x="0" y="0"/>
            <a:chExt cx="1913890" cy="1913890"/>
          </a:xfrm>
        </p:grpSpPr>
        <p:sp>
          <p:nvSpPr>
            <p:cNvPr id="13" name="Freeform 13"/>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14" name="Group 14"/>
          <p:cNvGrpSpPr/>
          <p:nvPr/>
        </p:nvGrpSpPr>
        <p:grpSpPr>
          <a:xfrm rot="2700000">
            <a:off x="-2926440" y="8473925"/>
            <a:ext cx="5852880" cy="5852880"/>
            <a:chOff x="0" y="0"/>
            <a:chExt cx="1913890" cy="1913890"/>
          </a:xfrm>
        </p:grpSpPr>
        <p:sp>
          <p:nvSpPr>
            <p:cNvPr id="15" name="Freeform 1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sp>
        <p:nvSpPr>
          <p:cNvPr id="16" name="TextBox 16"/>
          <p:cNvSpPr txBox="1"/>
          <p:nvPr/>
        </p:nvSpPr>
        <p:spPr>
          <a:xfrm>
            <a:off x="1019175" y="4042348"/>
            <a:ext cx="8660954" cy="2106041"/>
          </a:xfrm>
          <a:prstGeom prst="rect">
            <a:avLst/>
          </a:prstGeom>
        </p:spPr>
        <p:txBody>
          <a:bodyPr lIns="0" tIns="0" rIns="0" bIns="0" rtlCol="0" anchor="t">
            <a:spAutoFit/>
          </a:bodyPr>
          <a:lstStyle/>
          <a:p>
            <a:pPr algn="ctr">
              <a:lnSpc>
                <a:spcPts val="7878"/>
              </a:lnSpc>
            </a:pPr>
            <a:r>
              <a:rPr lang="en-US" sz="7503" spc="375">
                <a:solidFill>
                  <a:srgbClr val="2B4A9D"/>
                </a:solidFill>
                <a:latin typeface="Poppins ExtraBold"/>
              </a:rPr>
              <a:t>DATA AUGMENTATION</a:t>
            </a:r>
          </a:p>
        </p:txBody>
      </p:sp>
      <p:sp>
        <p:nvSpPr>
          <p:cNvPr id="17" name="TextBox 17"/>
          <p:cNvSpPr txBox="1"/>
          <p:nvPr/>
        </p:nvSpPr>
        <p:spPr>
          <a:xfrm>
            <a:off x="10863774" y="658601"/>
            <a:ext cx="2528376" cy="1190592"/>
          </a:xfrm>
          <a:prstGeom prst="rect">
            <a:avLst/>
          </a:prstGeom>
        </p:spPr>
        <p:txBody>
          <a:bodyPr lIns="0" tIns="0" rIns="0" bIns="0" rtlCol="0" anchor="t">
            <a:spAutoFit/>
          </a:bodyPr>
          <a:lstStyle/>
          <a:p>
            <a:pPr algn="ctr">
              <a:lnSpc>
                <a:spcPts val="8400"/>
              </a:lnSpc>
            </a:pPr>
            <a:r>
              <a:rPr lang="en-US" sz="8000" spc="400">
                <a:solidFill>
                  <a:srgbClr val="FFFFFF"/>
                </a:solidFill>
                <a:latin typeface="Poppins ExtraBold Bold"/>
              </a:rPr>
              <a:t>2</a:t>
            </a:r>
          </a:p>
        </p:txBody>
      </p:sp>
      <p:grpSp>
        <p:nvGrpSpPr>
          <p:cNvPr id="18" name="Group 18"/>
          <p:cNvGrpSpPr/>
          <p:nvPr/>
        </p:nvGrpSpPr>
        <p:grpSpPr>
          <a:xfrm>
            <a:off x="10129326" y="0"/>
            <a:ext cx="8158674" cy="10287000"/>
            <a:chOff x="0" y="0"/>
            <a:chExt cx="2976306" cy="3752725"/>
          </a:xfrm>
        </p:grpSpPr>
        <p:sp>
          <p:nvSpPr>
            <p:cNvPr id="19" name="Freeform 19"/>
            <p:cNvSpPr/>
            <p:nvPr/>
          </p:nvSpPr>
          <p:spPr>
            <a:xfrm>
              <a:off x="0" y="0"/>
              <a:ext cx="2976306" cy="3752726"/>
            </a:xfrm>
            <a:custGeom>
              <a:avLst/>
              <a:gdLst/>
              <a:ahLst/>
              <a:cxnLst/>
              <a:rect l="l" t="t" r="r" b="b"/>
              <a:pathLst>
                <a:path w="2976306" h="3752726">
                  <a:moveTo>
                    <a:pt x="0" y="0"/>
                  </a:moveTo>
                  <a:lnTo>
                    <a:pt x="2976306" y="0"/>
                  </a:lnTo>
                  <a:lnTo>
                    <a:pt x="2976306" y="3752726"/>
                  </a:lnTo>
                  <a:lnTo>
                    <a:pt x="0" y="3752726"/>
                  </a:lnTo>
                  <a:close/>
                </a:path>
              </a:pathLst>
            </a:custGeom>
            <a:solidFill>
              <a:srgbClr val="2B4A9D"/>
            </a:solidFill>
          </p:spPr>
        </p:sp>
      </p:grpSp>
      <p:sp>
        <p:nvSpPr>
          <p:cNvPr id="20" name="TextBox 20"/>
          <p:cNvSpPr txBox="1"/>
          <p:nvPr/>
        </p:nvSpPr>
        <p:spPr>
          <a:xfrm>
            <a:off x="4642921" y="1097996"/>
            <a:ext cx="2528376" cy="1190625"/>
          </a:xfrm>
          <a:prstGeom prst="rect">
            <a:avLst/>
          </a:prstGeom>
        </p:spPr>
        <p:txBody>
          <a:bodyPr lIns="0" tIns="0" rIns="0" bIns="0" rtlCol="0" anchor="t">
            <a:spAutoFit/>
          </a:bodyPr>
          <a:lstStyle/>
          <a:p>
            <a:pPr algn="ctr">
              <a:lnSpc>
                <a:spcPts val="8400"/>
              </a:lnSpc>
            </a:pPr>
            <a:r>
              <a:rPr lang="en-US" sz="8000" spc="400">
                <a:solidFill>
                  <a:srgbClr val="FFFFFF"/>
                </a:solidFill>
                <a:latin typeface="Poppins ExtraBold"/>
              </a:rPr>
              <a:t>3</a:t>
            </a:r>
          </a:p>
        </p:txBody>
      </p:sp>
      <p:sp>
        <p:nvSpPr>
          <p:cNvPr id="21" name="TextBox 21"/>
          <p:cNvSpPr txBox="1"/>
          <p:nvPr/>
        </p:nvSpPr>
        <p:spPr>
          <a:xfrm>
            <a:off x="10493985" y="1142746"/>
            <a:ext cx="7429356" cy="7239508"/>
          </a:xfrm>
          <a:prstGeom prst="rect">
            <a:avLst/>
          </a:prstGeom>
        </p:spPr>
        <p:txBody>
          <a:bodyPr lIns="0" tIns="0" rIns="0" bIns="0" rtlCol="0" anchor="t">
            <a:spAutoFit/>
          </a:bodyPr>
          <a:lstStyle/>
          <a:p>
            <a:pPr>
              <a:lnSpc>
                <a:spcPts val="5222"/>
              </a:lnSpc>
            </a:pPr>
            <a:r>
              <a:rPr lang="en-US" sz="3730">
                <a:solidFill>
                  <a:srgbClr val="FFFFFF"/>
                </a:solidFill>
                <a:latin typeface="Poppins Medium"/>
              </a:rPr>
              <a:t>Data augmentation is a technique used to increase the size and diversity of a dataset by generating new data samples from existing ones. The goal of data augmentation is to improve the performance of a model by providing it with more diverse training data.</a:t>
            </a:r>
          </a:p>
          <a:p>
            <a:pPr>
              <a:lnSpc>
                <a:spcPts val="5222"/>
              </a:lnSpc>
            </a:pPr>
            <a:endParaRPr lang="en-US" sz="3730">
              <a:solidFill>
                <a:srgbClr val="FFFFFF"/>
              </a:solidFill>
              <a:latin typeface="Poppins Medium"/>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B4A9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3463" t="20252" r="13704" b="5198"/>
          <a:stretch>
            <a:fillRect/>
          </a:stretch>
        </p:blipFill>
        <p:spPr>
          <a:xfrm>
            <a:off x="919379" y="408112"/>
            <a:ext cx="16449241" cy="947077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66850" y="1028700"/>
            <a:ext cx="9968424" cy="1259922"/>
            <a:chOff x="0" y="0"/>
            <a:chExt cx="3636508" cy="459623"/>
          </a:xfrm>
        </p:grpSpPr>
        <p:sp>
          <p:nvSpPr>
            <p:cNvPr id="3" name="Freeform 3"/>
            <p:cNvSpPr/>
            <p:nvPr/>
          </p:nvSpPr>
          <p:spPr>
            <a:xfrm>
              <a:off x="0" y="0"/>
              <a:ext cx="3636508" cy="459623"/>
            </a:xfrm>
            <a:custGeom>
              <a:avLst/>
              <a:gdLst/>
              <a:ahLst/>
              <a:cxnLst/>
              <a:rect l="l" t="t" r="r" b="b"/>
              <a:pathLst>
                <a:path w="3636508" h="459623">
                  <a:moveTo>
                    <a:pt x="0" y="0"/>
                  </a:moveTo>
                  <a:lnTo>
                    <a:pt x="3636508" y="0"/>
                  </a:lnTo>
                  <a:lnTo>
                    <a:pt x="3636508" y="459623"/>
                  </a:lnTo>
                  <a:lnTo>
                    <a:pt x="0" y="459623"/>
                  </a:lnTo>
                  <a:close/>
                </a:path>
              </a:pathLst>
            </a:custGeom>
            <a:solidFill>
              <a:srgbClr val="2B4A9D"/>
            </a:solidFill>
          </p:spPr>
        </p:sp>
      </p:grpSp>
      <p:grpSp>
        <p:nvGrpSpPr>
          <p:cNvPr id="4" name="Group 4"/>
          <p:cNvGrpSpPr/>
          <p:nvPr/>
        </p:nvGrpSpPr>
        <p:grpSpPr>
          <a:xfrm rot="-2700000">
            <a:off x="-3283041" y="-3283041"/>
            <a:ext cx="6566081" cy="6566081"/>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6" name="Group 6"/>
          <p:cNvGrpSpPr/>
          <p:nvPr/>
        </p:nvGrpSpPr>
        <p:grpSpPr>
          <a:xfrm rot="2700000">
            <a:off x="-2926440" y="-2926440"/>
            <a:ext cx="5852880" cy="5852880"/>
            <a:chOff x="0" y="0"/>
            <a:chExt cx="1913890" cy="1913890"/>
          </a:xfrm>
        </p:grpSpPr>
        <p:sp>
          <p:nvSpPr>
            <p:cNvPr id="7" name="Freeform 7"/>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8" name="Group 8"/>
          <p:cNvGrpSpPr/>
          <p:nvPr/>
        </p:nvGrpSpPr>
        <p:grpSpPr>
          <a:xfrm rot="-2700000">
            <a:off x="-3283041" y="7003959"/>
            <a:ext cx="6566081" cy="6566081"/>
            <a:chOff x="0" y="0"/>
            <a:chExt cx="1913890" cy="1913890"/>
          </a:xfrm>
        </p:grpSpPr>
        <p:sp>
          <p:nvSpPr>
            <p:cNvPr id="9" name="Freeform 9"/>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10" name="Group 10"/>
          <p:cNvGrpSpPr/>
          <p:nvPr/>
        </p:nvGrpSpPr>
        <p:grpSpPr>
          <a:xfrm rot="2700000">
            <a:off x="-2926440" y="7360560"/>
            <a:ext cx="5852880" cy="5852880"/>
            <a:chOff x="0" y="0"/>
            <a:chExt cx="1913890" cy="1913890"/>
          </a:xfrm>
        </p:grpSpPr>
        <p:sp>
          <p:nvSpPr>
            <p:cNvPr id="11" name="Freeform 11"/>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12" name="Group 12"/>
          <p:cNvGrpSpPr/>
          <p:nvPr/>
        </p:nvGrpSpPr>
        <p:grpSpPr>
          <a:xfrm rot="-2700000">
            <a:off x="-3283041" y="8117325"/>
            <a:ext cx="6566081" cy="6566081"/>
            <a:chOff x="0" y="0"/>
            <a:chExt cx="1913890" cy="1913890"/>
          </a:xfrm>
        </p:grpSpPr>
        <p:sp>
          <p:nvSpPr>
            <p:cNvPr id="13" name="Freeform 13"/>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14" name="Group 14"/>
          <p:cNvGrpSpPr/>
          <p:nvPr/>
        </p:nvGrpSpPr>
        <p:grpSpPr>
          <a:xfrm rot="2700000">
            <a:off x="-2926440" y="8473925"/>
            <a:ext cx="5852880" cy="5852880"/>
            <a:chOff x="0" y="0"/>
            <a:chExt cx="1913890" cy="1913890"/>
          </a:xfrm>
        </p:grpSpPr>
        <p:sp>
          <p:nvSpPr>
            <p:cNvPr id="15" name="Freeform 1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sp>
        <p:nvSpPr>
          <p:cNvPr id="16" name="TextBox 16"/>
          <p:cNvSpPr txBox="1"/>
          <p:nvPr/>
        </p:nvSpPr>
        <p:spPr>
          <a:xfrm>
            <a:off x="1244703" y="3108931"/>
            <a:ext cx="8660954" cy="4107239"/>
          </a:xfrm>
          <a:prstGeom prst="rect">
            <a:avLst/>
          </a:prstGeom>
        </p:spPr>
        <p:txBody>
          <a:bodyPr lIns="0" tIns="0" rIns="0" bIns="0" rtlCol="0" anchor="t">
            <a:spAutoFit/>
          </a:bodyPr>
          <a:lstStyle/>
          <a:p>
            <a:pPr algn="ctr">
              <a:lnSpc>
                <a:spcPts val="7878"/>
              </a:lnSpc>
            </a:pPr>
            <a:r>
              <a:rPr lang="en-US" sz="7503" spc="375">
                <a:solidFill>
                  <a:srgbClr val="2B4A9D"/>
                </a:solidFill>
                <a:latin typeface="Poppins ExtraBold"/>
              </a:rPr>
              <a:t> DATE EXTRACTION AND </a:t>
            </a:r>
          </a:p>
          <a:p>
            <a:pPr algn="ctr">
              <a:lnSpc>
                <a:spcPts val="7878"/>
              </a:lnSpc>
            </a:pPr>
            <a:r>
              <a:rPr lang="en-US" sz="7503" spc="375">
                <a:solidFill>
                  <a:srgbClr val="2B4A9D"/>
                </a:solidFill>
                <a:latin typeface="Poppins ExtraBold"/>
              </a:rPr>
              <a:t>PREPROCESSING</a:t>
            </a:r>
          </a:p>
        </p:txBody>
      </p:sp>
      <p:sp>
        <p:nvSpPr>
          <p:cNvPr id="17" name="TextBox 17"/>
          <p:cNvSpPr txBox="1"/>
          <p:nvPr/>
        </p:nvSpPr>
        <p:spPr>
          <a:xfrm>
            <a:off x="10863774" y="658601"/>
            <a:ext cx="2528376" cy="1190592"/>
          </a:xfrm>
          <a:prstGeom prst="rect">
            <a:avLst/>
          </a:prstGeom>
        </p:spPr>
        <p:txBody>
          <a:bodyPr lIns="0" tIns="0" rIns="0" bIns="0" rtlCol="0" anchor="t">
            <a:spAutoFit/>
          </a:bodyPr>
          <a:lstStyle/>
          <a:p>
            <a:pPr algn="ctr">
              <a:lnSpc>
                <a:spcPts val="8400"/>
              </a:lnSpc>
            </a:pPr>
            <a:r>
              <a:rPr lang="en-US" sz="8000" spc="400">
                <a:solidFill>
                  <a:srgbClr val="FFFFFF"/>
                </a:solidFill>
                <a:latin typeface="Poppins ExtraBold Bold"/>
              </a:rPr>
              <a:t>2</a:t>
            </a:r>
          </a:p>
        </p:txBody>
      </p:sp>
      <p:grpSp>
        <p:nvGrpSpPr>
          <p:cNvPr id="18" name="Group 18"/>
          <p:cNvGrpSpPr/>
          <p:nvPr/>
        </p:nvGrpSpPr>
        <p:grpSpPr>
          <a:xfrm>
            <a:off x="10129326" y="0"/>
            <a:ext cx="8158674" cy="10287000"/>
            <a:chOff x="0" y="0"/>
            <a:chExt cx="2976306" cy="3752725"/>
          </a:xfrm>
        </p:grpSpPr>
        <p:sp>
          <p:nvSpPr>
            <p:cNvPr id="19" name="Freeform 19"/>
            <p:cNvSpPr/>
            <p:nvPr/>
          </p:nvSpPr>
          <p:spPr>
            <a:xfrm>
              <a:off x="0" y="0"/>
              <a:ext cx="2976306" cy="3752726"/>
            </a:xfrm>
            <a:custGeom>
              <a:avLst/>
              <a:gdLst/>
              <a:ahLst/>
              <a:cxnLst/>
              <a:rect l="l" t="t" r="r" b="b"/>
              <a:pathLst>
                <a:path w="2976306" h="3752726">
                  <a:moveTo>
                    <a:pt x="0" y="0"/>
                  </a:moveTo>
                  <a:lnTo>
                    <a:pt x="2976306" y="0"/>
                  </a:lnTo>
                  <a:lnTo>
                    <a:pt x="2976306" y="3752726"/>
                  </a:lnTo>
                  <a:lnTo>
                    <a:pt x="0" y="3752726"/>
                  </a:lnTo>
                  <a:close/>
                </a:path>
              </a:pathLst>
            </a:custGeom>
            <a:solidFill>
              <a:srgbClr val="2B4A9D"/>
            </a:solidFill>
          </p:spPr>
        </p:sp>
      </p:grpSp>
      <p:sp>
        <p:nvSpPr>
          <p:cNvPr id="20" name="TextBox 20"/>
          <p:cNvSpPr txBox="1"/>
          <p:nvPr/>
        </p:nvSpPr>
        <p:spPr>
          <a:xfrm>
            <a:off x="4642921" y="1097996"/>
            <a:ext cx="2528376" cy="1190625"/>
          </a:xfrm>
          <a:prstGeom prst="rect">
            <a:avLst/>
          </a:prstGeom>
        </p:spPr>
        <p:txBody>
          <a:bodyPr lIns="0" tIns="0" rIns="0" bIns="0" rtlCol="0" anchor="t">
            <a:spAutoFit/>
          </a:bodyPr>
          <a:lstStyle/>
          <a:p>
            <a:pPr algn="ctr">
              <a:lnSpc>
                <a:spcPts val="8400"/>
              </a:lnSpc>
            </a:pPr>
            <a:r>
              <a:rPr lang="en-US" sz="8000" spc="400">
                <a:solidFill>
                  <a:srgbClr val="FFFFFF"/>
                </a:solidFill>
                <a:latin typeface="Poppins ExtraBold Bold"/>
              </a:rPr>
              <a:t>4</a:t>
            </a:r>
          </a:p>
        </p:txBody>
      </p:sp>
      <p:sp>
        <p:nvSpPr>
          <p:cNvPr id="21" name="TextBox 21"/>
          <p:cNvSpPr txBox="1"/>
          <p:nvPr/>
        </p:nvSpPr>
        <p:spPr>
          <a:xfrm>
            <a:off x="10493985" y="704342"/>
            <a:ext cx="7429356" cy="9211183"/>
          </a:xfrm>
          <a:prstGeom prst="rect">
            <a:avLst/>
          </a:prstGeom>
        </p:spPr>
        <p:txBody>
          <a:bodyPr lIns="0" tIns="0" rIns="0" bIns="0" rtlCol="0" anchor="t">
            <a:spAutoFit/>
          </a:bodyPr>
          <a:lstStyle/>
          <a:p>
            <a:pPr>
              <a:lnSpc>
                <a:spcPts val="5222"/>
              </a:lnSpc>
            </a:pPr>
            <a:r>
              <a:rPr lang="en-US" sz="3730">
                <a:solidFill>
                  <a:srgbClr val="FFFFFF"/>
                </a:solidFill>
                <a:latin typeface="Poppins Medium"/>
              </a:rPr>
              <a:t>To Extract data from image we used OCR (Optical Character Recognition). </a:t>
            </a:r>
          </a:p>
          <a:p>
            <a:pPr>
              <a:lnSpc>
                <a:spcPts val="5222"/>
              </a:lnSpc>
            </a:pPr>
            <a:r>
              <a:rPr lang="en-US" sz="3730">
                <a:solidFill>
                  <a:srgbClr val="FFFFFF"/>
                </a:solidFill>
                <a:latin typeface="Poppins Medium"/>
              </a:rPr>
              <a:t>Pre-trained model from pytesseract was used to perform OCR on images.</a:t>
            </a:r>
          </a:p>
          <a:p>
            <a:pPr>
              <a:lnSpc>
                <a:spcPts val="5222"/>
              </a:lnSpc>
            </a:pPr>
            <a:endParaRPr lang="en-US" sz="3730">
              <a:solidFill>
                <a:srgbClr val="FFFFFF"/>
              </a:solidFill>
              <a:latin typeface="Poppins Medium"/>
            </a:endParaRPr>
          </a:p>
          <a:p>
            <a:pPr>
              <a:lnSpc>
                <a:spcPts val="5222"/>
              </a:lnSpc>
            </a:pPr>
            <a:r>
              <a:rPr lang="en-US" sz="3730">
                <a:solidFill>
                  <a:srgbClr val="FFFFFF"/>
                </a:solidFill>
                <a:latin typeface="Poppins Medium"/>
              </a:rPr>
              <a:t>search_dates() from dateparser is used for  date extraction.</a:t>
            </a:r>
          </a:p>
          <a:p>
            <a:pPr>
              <a:lnSpc>
                <a:spcPts val="5222"/>
              </a:lnSpc>
            </a:pPr>
            <a:endParaRPr lang="en-US" sz="3730">
              <a:solidFill>
                <a:srgbClr val="FFFFFF"/>
              </a:solidFill>
              <a:latin typeface="Poppins Medium"/>
            </a:endParaRPr>
          </a:p>
          <a:p>
            <a:pPr>
              <a:lnSpc>
                <a:spcPts val="5222"/>
              </a:lnSpc>
            </a:pPr>
            <a:r>
              <a:rPr lang="en-US" sz="3730">
                <a:solidFill>
                  <a:srgbClr val="FFFFFF"/>
                </a:solidFill>
                <a:latin typeface="Poppins Medium"/>
              </a:rPr>
              <a:t>This extracted data is then  processed and  invalid dates are filtered out.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2B4A9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22893" t="24176" r="261" b="6628"/>
          <a:stretch>
            <a:fillRect/>
          </a:stretch>
        </p:blipFill>
        <p:spPr>
          <a:xfrm>
            <a:off x="805399" y="910673"/>
            <a:ext cx="16819099" cy="8519026"/>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B4A9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3533" r="21413" b="3091"/>
          <a:stretch>
            <a:fillRect/>
          </a:stretch>
        </p:blipFill>
        <p:spPr>
          <a:xfrm>
            <a:off x="9815130" y="274275"/>
            <a:ext cx="7652427" cy="9824689"/>
          </a:xfrm>
          <a:prstGeom prst="rect">
            <a:avLst/>
          </a:prstGeom>
        </p:spPr>
      </p:pic>
      <p:pic>
        <p:nvPicPr>
          <p:cNvPr id="3" name="Picture 3"/>
          <p:cNvPicPr>
            <a:picLocks noChangeAspect="1"/>
          </p:cNvPicPr>
          <p:nvPr/>
        </p:nvPicPr>
        <p:blipFill>
          <a:blip r:embed="rId3"/>
          <a:srcRect l="3607" r="2408" b="769"/>
          <a:stretch>
            <a:fillRect/>
          </a:stretch>
        </p:blipFill>
        <p:spPr>
          <a:xfrm>
            <a:off x="821158" y="274275"/>
            <a:ext cx="8544133" cy="3801056"/>
          </a:xfrm>
          <a:prstGeom prst="rect">
            <a:avLst/>
          </a:prstGeom>
        </p:spPr>
      </p:pic>
      <p:pic>
        <p:nvPicPr>
          <p:cNvPr id="4" name="Picture 4"/>
          <p:cNvPicPr>
            <a:picLocks noChangeAspect="1"/>
          </p:cNvPicPr>
          <p:nvPr/>
        </p:nvPicPr>
        <p:blipFill>
          <a:blip r:embed="rId4"/>
          <a:srcRect t="17962" b="17962"/>
          <a:stretch>
            <a:fillRect/>
          </a:stretch>
        </p:blipFill>
        <p:spPr>
          <a:xfrm>
            <a:off x="821158" y="4294334"/>
            <a:ext cx="8544133" cy="5625724"/>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27008" y="1234967"/>
            <a:ext cx="9968424" cy="1259922"/>
            <a:chOff x="0" y="0"/>
            <a:chExt cx="3636508" cy="459623"/>
          </a:xfrm>
        </p:grpSpPr>
        <p:sp>
          <p:nvSpPr>
            <p:cNvPr id="3" name="Freeform 3"/>
            <p:cNvSpPr/>
            <p:nvPr/>
          </p:nvSpPr>
          <p:spPr>
            <a:xfrm>
              <a:off x="0" y="0"/>
              <a:ext cx="3636508" cy="459623"/>
            </a:xfrm>
            <a:custGeom>
              <a:avLst/>
              <a:gdLst/>
              <a:ahLst/>
              <a:cxnLst/>
              <a:rect l="l" t="t" r="r" b="b"/>
              <a:pathLst>
                <a:path w="3636508" h="459623">
                  <a:moveTo>
                    <a:pt x="0" y="0"/>
                  </a:moveTo>
                  <a:lnTo>
                    <a:pt x="3636508" y="0"/>
                  </a:lnTo>
                  <a:lnTo>
                    <a:pt x="3636508" y="459623"/>
                  </a:lnTo>
                  <a:lnTo>
                    <a:pt x="0" y="459623"/>
                  </a:lnTo>
                  <a:close/>
                </a:path>
              </a:pathLst>
            </a:custGeom>
            <a:solidFill>
              <a:srgbClr val="2B4A9D"/>
            </a:solidFill>
          </p:spPr>
        </p:sp>
      </p:grpSp>
      <p:grpSp>
        <p:nvGrpSpPr>
          <p:cNvPr id="4" name="Group 4"/>
          <p:cNvGrpSpPr/>
          <p:nvPr/>
        </p:nvGrpSpPr>
        <p:grpSpPr>
          <a:xfrm rot="-2700000">
            <a:off x="-3283041" y="-3283041"/>
            <a:ext cx="6566081" cy="6566081"/>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6" name="Group 6"/>
          <p:cNvGrpSpPr/>
          <p:nvPr/>
        </p:nvGrpSpPr>
        <p:grpSpPr>
          <a:xfrm rot="2700000">
            <a:off x="-2926440" y="-2926440"/>
            <a:ext cx="5852880" cy="5852880"/>
            <a:chOff x="0" y="0"/>
            <a:chExt cx="1913890" cy="1913890"/>
          </a:xfrm>
        </p:grpSpPr>
        <p:sp>
          <p:nvSpPr>
            <p:cNvPr id="7" name="Freeform 7"/>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8" name="Group 8"/>
          <p:cNvGrpSpPr/>
          <p:nvPr/>
        </p:nvGrpSpPr>
        <p:grpSpPr>
          <a:xfrm rot="-2700000">
            <a:off x="-3283041" y="7003959"/>
            <a:ext cx="6566081" cy="6566081"/>
            <a:chOff x="0" y="0"/>
            <a:chExt cx="1913890" cy="1913890"/>
          </a:xfrm>
        </p:grpSpPr>
        <p:sp>
          <p:nvSpPr>
            <p:cNvPr id="9" name="Freeform 9"/>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10" name="Group 10"/>
          <p:cNvGrpSpPr/>
          <p:nvPr/>
        </p:nvGrpSpPr>
        <p:grpSpPr>
          <a:xfrm rot="2700000">
            <a:off x="-2926440" y="7360560"/>
            <a:ext cx="5852880" cy="5852880"/>
            <a:chOff x="0" y="0"/>
            <a:chExt cx="1913890" cy="1913890"/>
          </a:xfrm>
        </p:grpSpPr>
        <p:sp>
          <p:nvSpPr>
            <p:cNvPr id="11" name="Freeform 11"/>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12" name="Group 12"/>
          <p:cNvGrpSpPr/>
          <p:nvPr/>
        </p:nvGrpSpPr>
        <p:grpSpPr>
          <a:xfrm rot="-2700000">
            <a:off x="-3283041" y="8117325"/>
            <a:ext cx="6566081" cy="6566081"/>
            <a:chOff x="0" y="0"/>
            <a:chExt cx="1913890" cy="1913890"/>
          </a:xfrm>
        </p:grpSpPr>
        <p:sp>
          <p:nvSpPr>
            <p:cNvPr id="13" name="Freeform 13"/>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14" name="Group 14"/>
          <p:cNvGrpSpPr/>
          <p:nvPr/>
        </p:nvGrpSpPr>
        <p:grpSpPr>
          <a:xfrm rot="2700000">
            <a:off x="-2926440" y="8473925"/>
            <a:ext cx="5852880" cy="5852880"/>
            <a:chOff x="0" y="0"/>
            <a:chExt cx="1913890" cy="1913890"/>
          </a:xfrm>
        </p:grpSpPr>
        <p:sp>
          <p:nvSpPr>
            <p:cNvPr id="15" name="Freeform 1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sp>
        <p:nvSpPr>
          <p:cNvPr id="16" name="TextBox 16"/>
          <p:cNvSpPr txBox="1"/>
          <p:nvPr/>
        </p:nvSpPr>
        <p:spPr>
          <a:xfrm>
            <a:off x="904875" y="4562475"/>
            <a:ext cx="9233976" cy="1190625"/>
          </a:xfrm>
          <a:prstGeom prst="rect">
            <a:avLst/>
          </a:prstGeom>
        </p:spPr>
        <p:txBody>
          <a:bodyPr lIns="0" tIns="0" rIns="0" bIns="0" rtlCol="0" anchor="t">
            <a:spAutoFit/>
          </a:bodyPr>
          <a:lstStyle/>
          <a:p>
            <a:pPr algn="ctr">
              <a:lnSpc>
                <a:spcPts val="8400"/>
              </a:lnSpc>
            </a:pPr>
            <a:r>
              <a:rPr lang="en-US" sz="8000" spc="400">
                <a:solidFill>
                  <a:srgbClr val="2B4A9D"/>
                </a:solidFill>
                <a:latin typeface="Poppins ExtraBold Bold"/>
              </a:rPr>
              <a:t>DATA  STORING</a:t>
            </a:r>
          </a:p>
        </p:txBody>
      </p:sp>
      <p:grpSp>
        <p:nvGrpSpPr>
          <p:cNvPr id="17" name="Group 17"/>
          <p:cNvGrpSpPr/>
          <p:nvPr/>
        </p:nvGrpSpPr>
        <p:grpSpPr>
          <a:xfrm>
            <a:off x="10138851" y="0"/>
            <a:ext cx="8158674" cy="10287000"/>
            <a:chOff x="0" y="0"/>
            <a:chExt cx="2976306" cy="3752725"/>
          </a:xfrm>
        </p:grpSpPr>
        <p:sp>
          <p:nvSpPr>
            <p:cNvPr id="18" name="Freeform 18"/>
            <p:cNvSpPr/>
            <p:nvPr/>
          </p:nvSpPr>
          <p:spPr>
            <a:xfrm>
              <a:off x="0" y="0"/>
              <a:ext cx="2976306" cy="3752726"/>
            </a:xfrm>
            <a:custGeom>
              <a:avLst/>
              <a:gdLst/>
              <a:ahLst/>
              <a:cxnLst/>
              <a:rect l="l" t="t" r="r" b="b"/>
              <a:pathLst>
                <a:path w="2976306" h="3752726">
                  <a:moveTo>
                    <a:pt x="0" y="0"/>
                  </a:moveTo>
                  <a:lnTo>
                    <a:pt x="2976306" y="0"/>
                  </a:lnTo>
                  <a:lnTo>
                    <a:pt x="2976306" y="3752726"/>
                  </a:lnTo>
                  <a:lnTo>
                    <a:pt x="0" y="3752726"/>
                  </a:lnTo>
                  <a:close/>
                </a:path>
              </a:pathLst>
            </a:custGeom>
            <a:solidFill>
              <a:srgbClr val="2B4A9D"/>
            </a:solidFill>
          </p:spPr>
        </p:sp>
      </p:grpSp>
      <p:sp>
        <p:nvSpPr>
          <p:cNvPr id="19" name="TextBox 19"/>
          <p:cNvSpPr txBox="1"/>
          <p:nvPr/>
        </p:nvSpPr>
        <p:spPr>
          <a:xfrm>
            <a:off x="4642921" y="1304296"/>
            <a:ext cx="2528376" cy="1190625"/>
          </a:xfrm>
          <a:prstGeom prst="rect">
            <a:avLst/>
          </a:prstGeom>
        </p:spPr>
        <p:txBody>
          <a:bodyPr lIns="0" tIns="0" rIns="0" bIns="0" rtlCol="0" anchor="t">
            <a:spAutoFit/>
          </a:bodyPr>
          <a:lstStyle/>
          <a:p>
            <a:pPr algn="ctr">
              <a:lnSpc>
                <a:spcPts val="8400"/>
              </a:lnSpc>
            </a:pPr>
            <a:r>
              <a:rPr lang="en-US" sz="8000" spc="400">
                <a:solidFill>
                  <a:srgbClr val="FFFFFF"/>
                </a:solidFill>
                <a:latin typeface="Poppins ExtraBold Bold"/>
              </a:rPr>
              <a:t>5</a:t>
            </a:r>
          </a:p>
        </p:txBody>
      </p:sp>
      <p:sp>
        <p:nvSpPr>
          <p:cNvPr id="20" name="TextBox 20"/>
          <p:cNvSpPr txBox="1"/>
          <p:nvPr/>
        </p:nvSpPr>
        <p:spPr>
          <a:xfrm>
            <a:off x="10650193" y="2128583"/>
            <a:ext cx="7135990" cy="5925058"/>
          </a:xfrm>
          <a:prstGeom prst="rect">
            <a:avLst/>
          </a:prstGeom>
        </p:spPr>
        <p:txBody>
          <a:bodyPr lIns="0" tIns="0" rIns="0" bIns="0" rtlCol="0" anchor="t">
            <a:spAutoFit/>
          </a:bodyPr>
          <a:lstStyle/>
          <a:p>
            <a:pPr algn="just">
              <a:lnSpc>
                <a:spcPts val="5221"/>
              </a:lnSpc>
            </a:pPr>
            <a:r>
              <a:rPr lang="en-US" sz="3729">
                <a:solidFill>
                  <a:srgbClr val="FFFFFF"/>
                </a:solidFill>
                <a:latin typeface="Poppins Medium"/>
              </a:rPr>
              <a:t>Extracted and cleaned information is converted into csv file format and stored in the database. </a:t>
            </a:r>
          </a:p>
          <a:p>
            <a:pPr algn="just">
              <a:lnSpc>
                <a:spcPts val="5221"/>
              </a:lnSpc>
            </a:pPr>
            <a:endParaRPr lang="en-US" sz="3729">
              <a:solidFill>
                <a:srgbClr val="FFFFFF"/>
              </a:solidFill>
              <a:latin typeface="Poppins Medium"/>
            </a:endParaRPr>
          </a:p>
          <a:p>
            <a:pPr algn="just">
              <a:lnSpc>
                <a:spcPts val="5221"/>
              </a:lnSpc>
            </a:pPr>
            <a:r>
              <a:rPr lang="en-US" sz="3729">
                <a:solidFill>
                  <a:srgbClr val="FFFFFF"/>
                </a:solidFill>
                <a:latin typeface="Poppins Medium"/>
              </a:rPr>
              <a:t>For storing data, Firebase  is used as it allows us to save data in a much more efficient manner.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1354223" y="0"/>
            <a:ext cx="6933777" cy="10287000"/>
            <a:chOff x="0" y="0"/>
            <a:chExt cx="2529461" cy="3752725"/>
          </a:xfrm>
        </p:grpSpPr>
        <p:sp>
          <p:nvSpPr>
            <p:cNvPr id="3" name="Freeform 3"/>
            <p:cNvSpPr/>
            <p:nvPr/>
          </p:nvSpPr>
          <p:spPr>
            <a:xfrm>
              <a:off x="0" y="0"/>
              <a:ext cx="2529461" cy="3752726"/>
            </a:xfrm>
            <a:custGeom>
              <a:avLst/>
              <a:gdLst/>
              <a:ahLst/>
              <a:cxnLst/>
              <a:rect l="l" t="t" r="r" b="b"/>
              <a:pathLst>
                <a:path w="2529461" h="3752726">
                  <a:moveTo>
                    <a:pt x="0" y="0"/>
                  </a:moveTo>
                  <a:lnTo>
                    <a:pt x="2529461" y="0"/>
                  </a:lnTo>
                  <a:lnTo>
                    <a:pt x="2529461" y="3752726"/>
                  </a:lnTo>
                  <a:lnTo>
                    <a:pt x="0" y="3752726"/>
                  </a:lnTo>
                  <a:close/>
                </a:path>
              </a:pathLst>
            </a:custGeom>
            <a:solidFill>
              <a:srgbClr val="5271FF"/>
            </a:solidFill>
          </p:spPr>
        </p:sp>
      </p:grpSp>
      <p:grpSp>
        <p:nvGrpSpPr>
          <p:cNvPr id="4" name="Group 4"/>
          <p:cNvGrpSpPr/>
          <p:nvPr/>
        </p:nvGrpSpPr>
        <p:grpSpPr>
          <a:xfrm rot="2700000">
            <a:off x="14048542" y="-5311829"/>
            <a:ext cx="5753275" cy="6164339"/>
            <a:chOff x="0" y="0"/>
            <a:chExt cx="1786264" cy="1913890"/>
          </a:xfrm>
        </p:grpSpPr>
        <p:sp>
          <p:nvSpPr>
            <p:cNvPr id="5" name="Freeform 5"/>
            <p:cNvSpPr/>
            <p:nvPr/>
          </p:nvSpPr>
          <p:spPr>
            <a:xfrm>
              <a:off x="0" y="0"/>
              <a:ext cx="1786264" cy="1913890"/>
            </a:xfrm>
            <a:custGeom>
              <a:avLst/>
              <a:gdLst/>
              <a:ahLst/>
              <a:cxnLst/>
              <a:rect l="l" t="t" r="r" b="b"/>
              <a:pathLst>
                <a:path w="1786264" h="1913890">
                  <a:moveTo>
                    <a:pt x="0" y="0"/>
                  </a:moveTo>
                  <a:lnTo>
                    <a:pt x="0" y="1913890"/>
                  </a:lnTo>
                  <a:lnTo>
                    <a:pt x="1786264" y="1913890"/>
                  </a:lnTo>
                  <a:lnTo>
                    <a:pt x="1786264" y="0"/>
                  </a:lnTo>
                  <a:lnTo>
                    <a:pt x="0" y="0"/>
                  </a:lnTo>
                  <a:close/>
                  <a:moveTo>
                    <a:pt x="1725304" y="1852930"/>
                  </a:moveTo>
                  <a:lnTo>
                    <a:pt x="59690" y="1852930"/>
                  </a:lnTo>
                  <a:lnTo>
                    <a:pt x="59690" y="59690"/>
                  </a:lnTo>
                  <a:lnTo>
                    <a:pt x="1725304" y="59690"/>
                  </a:lnTo>
                  <a:lnTo>
                    <a:pt x="1725304" y="1852930"/>
                  </a:lnTo>
                  <a:close/>
                </a:path>
              </a:pathLst>
            </a:custGeom>
            <a:solidFill>
              <a:srgbClr val="2B4A9D"/>
            </a:solidFill>
          </p:spPr>
        </p:sp>
      </p:grpSp>
      <p:grpSp>
        <p:nvGrpSpPr>
          <p:cNvPr id="6" name="Group 6"/>
          <p:cNvGrpSpPr/>
          <p:nvPr/>
        </p:nvGrpSpPr>
        <p:grpSpPr>
          <a:xfrm rot="2700000">
            <a:off x="15454052" y="-2482875"/>
            <a:ext cx="834266" cy="6001518"/>
            <a:chOff x="0" y="0"/>
            <a:chExt cx="259021" cy="1863338"/>
          </a:xfrm>
        </p:grpSpPr>
        <p:sp>
          <p:nvSpPr>
            <p:cNvPr id="7" name="Freeform 7"/>
            <p:cNvSpPr/>
            <p:nvPr/>
          </p:nvSpPr>
          <p:spPr>
            <a:xfrm>
              <a:off x="0" y="0"/>
              <a:ext cx="259021" cy="1863338"/>
            </a:xfrm>
            <a:custGeom>
              <a:avLst/>
              <a:gdLst/>
              <a:ahLst/>
              <a:cxnLst/>
              <a:rect l="l" t="t" r="r" b="b"/>
              <a:pathLst>
                <a:path w="259021" h="1863338">
                  <a:moveTo>
                    <a:pt x="0" y="0"/>
                  </a:moveTo>
                  <a:lnTo>
                    <a:pt x="0" y="1863338"/>
                  </a:lnTo>
                  <a:lnTo>
                    <a:pt x="259021" y="1863338"/>
                  </a:lnTo>
                  <a:lnTo>
                    <a:pt x="259021" y="0"/>
                  </a:lnTo>
                  <a:lnTo>
                    <a:pt x="0" y="0"/>
                  </a:lnTo>
                  <a:close/>
                  <a:moveTo>
                    <a:pt x="198061" y="1802378"/>
                  </a:moveTo>
                  <a:lnTo>
                    <a:pt x="59690" y="1802378"/>
                  </a:lnTo>
                  <a:lnTo>
                    <a:pt x="59690" y="59690"/>
                  </a:lnTo>
                  <a:lnTo>
                    <a:pt x="198061" y="59690"/>
                  </a:lnTo>
                  <a:lnTo>
                    <a:pt x="198061" y="1802378"/>
                  </a:lnTo>
                  <a:close/>
                </a:path>
              </a:pathLst>
            </a:custGeom>
            <a:solidFill>
              <a:srgbClr val="2B4A9D"/>
            </a:solidFill>
          </p:spPr>
        </p:sp>
      </p:grpSp>
      <p:sp>
        <p:nvSpPr>
          <p:cNvPr id="8" name="TextBox 8"/>
          <p:cNvSpPr txBox="1"/>
          <p:nvPr/>
        </p:nvSpPr>
        <p:spPr>
          <a:xfrm>
            <a:off x="2173639" y="942975"/>
            <a:ext cx="10890853" cy="10381151"/>
          </a:xfrm>
          <a:prstGeom prst="rect">
            <a:avLst/>
          </a:prstGeom>
        </p:spPr>
        <p:txBody>
          <a:bodyPr lIns="0" tIns="0" rIns="0" bIns="0" rtlCol="0" anchor="t">
            <a:spAutoFit/>
          </a:bodyPr>
          <a:lstStyle/>
          <a:p>
            <a:pPr>
              <a:lnSpc>
                <a:spcPts val="3920"/>
              </a:lnSpc>
            </a:pPr>
            <a:endParaRPr/>
          </a:p>
          <a:p>
            <a:pPr>
              <a:lnSpc>
                <a:spcPts val="3920"/>
              </a:lnSpc>
            </a:pPr>
            <a:r>
              <a:rPr lang="en-US" sz="2800" spc="280">
                <a:solidFill>
                  <a:srgbClr val="5271FF"/>
                </a:solidFill>
                <a:latin typeface="Poppins Medium Bold"/>
              </a:rPr>
              <a:t>PROBLEM DEFINITION</a:t>
            </a:r>
          </a:p>
          <a:p>
            <a:pPr>
              <a:lnSpc>
                <a:spcPts val="3920"/>
              </a:lnSpc>
            </a:pPr>
            <a:r>
              <a:rPr lang="en-US" sz="2800" spc="280">
                <a:solidFill>
                  <a:srgbClr val="5271FF"/>
                </a:solidFill>
                <a:latin typeface="Poppins Medium Bold"/>
              </a:rPr>
              <a:t> </a:t>
            </a:r>
          </a:p>
          <a:p>
            <a:pPr>
              <a:lnSpc>
                <a:spcPts val="3920"/>
              </a:lnSpc>
            </a:pPr>
            <a:r>
              <a:rPr lang="en-US" sz="2800" spc="280">
                <a:solidFill>
                  <a:srgbClr val="5271FF"/>
                </a:solidFill>
                <a:latin typeface="Poppins Medium Bold"/>
              </a:rPr>
              <a:t>OBJECTIVE</a:t>
            </a:r>
          </a:p>
          <a:p>
            <a:pPr>
              <a:lnSpc>
                <a:spcPts val="3920"/>
              </a:lnSpc>
            </a:pPr>
            <a:endParaRPr lang="en-US" sz="2800" spc="280">
              <a:solidFill>
                <a:srgbClr val="5271FF"/>
              </a:solidFill>
              <a:latin typeface="Poppins Medium Bold"/>
            </a:endParaRPr>
          </a:p>
          <a:p>
            <a:pPr>
              <a:lnSpc>
                <a:spcPts val="3920"/>
              </a:lnSpc>
            </a:pPr>
            <a:r>
              <a:rPr lang="en-US" sz="2800" spc="280">
                <a:solidFill>
                  <a:srgbClr val="5271FF"/>
                </a:solidFill>
                <a:latin typeface="Poppins Medium Bold"/>
              </a:rPr>
              <a:t>INTRODUCTION</a:t>
            </a:r>
          </a:p>
          <a:p>
            <a:pPr>
              <a:lnSpc>
                <a:spcPts val="3920"/>
              </a:lnSpc>
            </a:pPr>
            <a:endParaRPr lang="en-US" sz="2800" spc="280">
              <a:solidFill>
                <a:srgbClr val="5271FF"/>
              </a:solidFill>
              <a:latin typeface="Poppins Medium Bold"/>
            </a:endParaRPr>
          </a:p>
          <a:p>
            <a:pPr>
              <a:lnSpc>
                <a:spcPts val="3920"/>
              </a:lnSpc>
            </a:pPr>
            <a:r>
              <a:rPr lang="en-US" sz="2800" spc="280">
                <a:solidFill>
                  <a:srgbClr val="5271FF"/>
                </a:solidFill>
                <a:latin typeface="Poppins Medium Bold"/>
              </a:rPr>
              <a:t>PROJECT WORKFLOW</a:t>
            </a:r>
          </a:p>
          <a:p>
            <a:pPr>
              <a:lnSpc>
                <a:spcPts val="3920"/>
              </a:lnSpc>
            </a:pPr>
            <a:endParaRPr lang="en-US" sz="2800" spc="280">
              <a:solidFill>
                <a:srgbClr val="5271FF"/>
              </a:solidFill>
              <a:latin typeface="Poppins Medium Bold"/>
            </a:endParaRPr>
          </a:p>
          <a:p>
            <a:pPr>
              <a:lnSpc>
                <a:spcPts val="3920"/>
              </a:lnSpc>
              <a:spcBef>
                <a:spcPct val="0"/>
              </a:spcBef>
            </a:pPr>
            <a:r>
              <a:rPr lang="en-US" sz="2800" spc="280">
                <a:solidFill>
                  <a:srgbClr val="5271FF"/>
                </a:solidFill>
                <a:latin typeface="Poppins Medium Bold"/>
              </a:rPr>
              <a:t>METHODOLOGY</a:t>
            </a:r>
          </a:p>
          <a:p>
            <a:pPr>
              <a:lnSpc>
                <a:spcPts val="3920"/>
              </a:lnSpc>
              <a:spcBef>
                <a:spcPct val="0"/>
              </a:spcBef>
            </a:pPr>
            <a:endParaRPr lang="en-US" sz="2800" spc="280">
              <a:solidFill>
                <a:srgbClr val="5271FF"/>
              </a:solidFill>
              <a:latin typeface="Poppins Medium Bold"/>
            </a:endParaRPr>
          </a:p>
          <a:p>
            <a:pPr>
              <a:lnSpc>
                <a:spcPts val="3920"/>
              </a:lnSpc>
              <a:spcBef>
                <a:spcPct val="0"/>
              </a:spcBef>
            </a:pPr>
            <a:r>
              <a:rPr lang="en-US" sz="2800" spc="280">
                <a:solidFill>
                  <a:srgbClr val="5271FF"/>
                </a:solidFill>
                <a:latin typeface="Poppins Medium Bold"/>
              </a:rPr>
              <a:t>OUTPUT</a:t>
            </a:r>
          </a:p>
          <a:p>
            <a:pPr>
              <a:lnSpc>
                <a:spcPts val="3920"/>
              </a:lnSpc>
              <a:spcBef>
                <a:spcPct val="0"/>
              </a:spcBef>
            </a:pPr>
            <a:endParaRPr lang="en-US" sz="2800" spc="280">
              <a:solidFill>
                <a:srgbClr val="5271FF"/>
              </a:solidFill>
              <a:latin typeface="Poppins Medium Bold"/>
            </a:endParaRPr>
          </a:p>
          <a:p>
            <a:pPr>
              <a:lnSpc>
                <a:spcPts val="3920"/>
              </a:lnSpc>
              <a:spcBef>
                <a:spcPct val="0"/>
              </a:spcBef>
            </a:pPr>
            <a:r>
              <a:rPr lang="en-US" sz="2800" spc="280">
                <a:solidFill>
                  <a:srgbClr val="5271FF"/>
                </a:solidFill>
                <a:latin typeface="Poppins Medium Bold"/>
              </a:rPr>
              <a:t>CONCLUSION</a:t>
            </a:r>
          </a:p>
          <a:p>
            <a:pPr>
              <a:lnSpc>
                <a:spcPts val="3920"/>
              </a:lnSpc>
              <a:spcBef>
                <a:spcPct val="0"/>
              </a:spcBef>
            </a:pPr>
            <a:endParaRPr lang="en-US" sz="2800" spc="280">
              <a:solidFill>
                <a:srgbClr val="5271FF"/>
              </a:solidFill>
              <a:latin typeface="Poppins Medium Bold"/>
            </a:endParaRPr>
          </a:p>
          <a:p>
            <a:pPr>
              <a:lnSpc>
                <a:spcPts val="3920"/>
              </a:lnSpc>
              <a:spcBef>
                <a:spcPct val="0"/>
              </a:spcBef>
            </a:pPr>
            <a:r>
              <a:rPr lang="en-US" sz="2800" spc="280">
                <a:solidFill>
                  <a:srgbClr val="5271FF"/>
                </a:solidFill>
                <a:latin typeface="Poppins Medium Bold"/>
              </a:rPr>
              <a:t>FUTURE WORK</a:t>
            </a:r>
          </a:p>
          <a:p>
            <a:pPr>
              <a:lnSpc>
                <a:spcPts val="3920"/>
              </a:lnSpc>
              <a:spcBef>
                <a:spcPct val="0"/>
              </a:spcBef>
            </a:pPr>
            <a:endParaRPr lang="en-US" sz="2800" spc="280">
              <a:solidFill>
                <a:srgbClr val="5271FF"/>
              </a:solidFill>
              <a:latin typeface="Poppins Medium Bold"/>
            </a:endParaRPr>
          </a:p>
          <a:p>
            <a:pPr>
              <a:lnSpc>
                <a:spcPts val="3920"/>
              </a:lnSpc>
              <a:spcBef>
                <a:spcPct val="0"/>
              </a:spcBef>
            </a:pPr>
            <a:r>
              <a:rPr lang="en-US" sz="2800" spc="280">
                <a:solidFill>
                  <a:srgbClr val="5271FF"/>
                </a:solidFill>
                <a:latin typeface="Poppins Medium Bold"/>
              </a:rPr>
              <a:t>REFERENCES</a:t>
            </a:r>
          </a:p>
          <a:p>
            <a:pPr>
              <a:lnSpc>
                <a:spcPts val="3920"/>
              </a:lnSpc>
              <a:spcBef>
                <a:spcPct val="0"/>
              </a:spcBef>
            </a:pPr>
            <a:endParaRPr lang="en-US" sz="2800" spc="280">
              <a:solidFill>
                <a:srgbClr val="5271FF"/>
              </a:solidFill>
              <a:latin typeface="Poppins Medium Bold"/>
            </a:endParaRPr>
          </a:p>
          <a:p>
            <a:pPr algn="ctr">
              <a:lnSpc>
                <a:spcPts val="2501"/>
              </a:lnSpc>
              <a:spcBef>
                <a:spcPct val="0"/>
              </a:spcBef>
            </a:pPr>
            <a:endParaRPr lang="en-US" sz="2800" spc="280">
              <a:solidFill>
                <a:srgbClr val="5271FF"/>
              </a:solidFill>
              <a:latin typeface="Poppins Medium Bold"/>
            </a:endParaRPr>
          </a:p>
          <a:p>
            <a:pPr algn="ctr">
              <a:lnSpc>
                <a:spcPts val="2501"/>
              </a:lnSpc>
              <a:spcBef>
                <a:spcPct val="0"/>
              </a:spcBef>
            </a:pPr>
            <a:endParaRPr lang="en-US" sz="2800" spc="280">
              <a:solidFill>
                <a:srgbClr val="5271FF"/>
              </a:solidFill>
              <a:latin typeface="Poppins Medium Bold"/>
            </a:endParaRPr>
          </a:p>
          <a:p>
            <a:pPr algn="ctr">
              <a:lnSpc>
                <a:spcPts val="2501"/>
              </a:lnSpc>
              <a:spcBef>
                <a:spcPct val="0"/>
              </a:spcBef>
            </a:pPr>
            <a:endParaRPr lang="en-US" sz="2800" spc="280">
              <a:solidFill>
                <a:srgbClr val="5271FF"/>
              </a:solidFill>
              <a:latin typeface="Poppins Medium Bold"/>
            </a:endParaRPr>
          </a:p>
        </p:txBody>
      </p:sp>
      <p:grpSp>
        <p:nvGrpSpPr>
          <p:cNvPr id="9" name="Group 9"/>
          <p:cNvGrpSpPr/>
          <p:nvPr/>
        </p:nvGrpSpPr>
        <p:grpSpPr>
          <a:xfrm>
            <a:off x="11354223" y="7230308"/>
            <a:ext cx="6933777" cy="3086100"/>
            <a:chOff x="0" y="0"/>
            <a:chExt cx="1826180" cy="812800"/>
          </a:xfrm>
        </p:grpSpPr>
        <p:sp>
          <p:nvSpPr>
            <p:cNvPr id="10" name="Freeform 10"/>
            <p:cNvSpPr/>
            <p:nvPr/>
          </p:nvSpPr>
          <p:spPr>
            <a:xfrm>
              <a:off x="0" y="0"/>
              <a:ext cx="1826180" cy="812800"/>
            </a:xfrm>
            <a:custGeom>
              <a:avLst/>
              <a:gdLst/>
              <a:ahLst/>
              <a:cxnLst/>
              <a:rect l="l" t="t" r="r" b="b"/>
              <a:pathLst>
                <a:path w="1826180" h="812800">
                  <a:moveTo>
                    <a:pt x="0" y="0"/>
                  </a:moveTo>
                  <a:lnTo>
                    <a:pt x="1826180" y="0"/>
                  </a:lnTo>
                  <a:lnTo>
                    <a:pt x="1826180" y="812800"/>
                  </a:lnTo>
                  <a:lnTo>
                    <a:pt x="0" y="812800"/>
                  </a:lnTo>
                  <a:close/>
                </a:path>
              </a:pathLst>
            </a:custGeom>
            <a:solidFill>
              <a:srgbClr val="2B4A9D"/>
            </a:solidFill>
          </p:spPr>
        </p:sp>
        <p:sp>
          <p:nvSpPr>
            <p:cNvPr id="11" name="TextBox 11"/>
            <p:cNvSpPr txBox="1"/>
            <p:nvPr/>
          </p:nvSpPr>
          <p:spPr>
            <a:xfrm>
              <a:off x="0" y="-76200"/>
              <a:ext cx="812800" cy="889000"/>
            </a:xfrm>
            <a:prstGeom prst="rect">
              <a:avLst/>
            </a:prstGeom>
          </p:spPr>
          <p:txBody>
            <a:bodyPr lIns="50800" tIns="50800" rIns="50800" bIns="50800" rtlCol="0" anchor="ctr"/>
            <a:lstStyle/>
            <a:p>
              <a:pPr algn="ctr">
                <a:lnSpc>
                  <a:spcPts val="3640"/>
                </a:lnSpc>
              </a:pPr>
              <a:endParaRPr/>
            </a:p>
          </p:txBody>
        </p:sp>
      </p:grpSp>
      <p:pic>
        <p:nvPicPr>
          <p:cNvPr id="12" name="Picture 12"/>
          <p:cNvPicPr>
            <a:picLocks noChangeAspect="1"/>
          </p:cNvPicPr>
          <p:nvPr/>
        </p:nvPicPr>
        <p:blipFill>
          <a:blip r:embed="rId2"/>
          <a:srcRect l="8420" r="19283" b="6406"/>
          <a:stretch>
            <a:fillRect/>
          </a:stretch>
        </p:blipFill>
        <p:spPr>
          <a:xfrm>
            <a:off x="12808261" y="2128770"/>
            <a:ext cx="4116918" cy="5329696"/>
          </a:xfrm>
          <a:prstGeom prst="rect">
            <a:avLst/>
          </a:prstGeom>
        </p:spPr>
      </p:pic>
      <p:grpSp>
        <p:nvGrpSpPr>
          <p:cNvPr id="13" name="Group 13"/>
          <p:cNvGrpSpPr/>
          <p:nvPr/>
        </p:nvGrpSpPr>
        <p:grpSpPr>
          <a:xfrm>
            <a:off x="1331352" y="0"/>
            <a:ext cx="452408" cy="10287000"/>
            <a:chOff x="0" y="0"/>
            <a:chExt cx="165040" cy="3752725"/>
          </a:xfrm>
        </p:grpSpPr>
        <p:sp>
          <p:nvSpPr>
            <p:cNvPr id="14" name="Freeform 14"/>
            <p:cNvSpPr/>
            <p:nvPr/>
          </p:nvSpPr>
          <p:spPr>
            <a:xfrm>
              <a:off x="0" y="0"/>
              <a:ext cx="165040" cy="3752726"/>
            </a:xfrm>
            <a:custGeom>
              <a:avLst/>
              <a:gdLst/>
              <a:ahLst/>
              <a:cxnLst/>
              <a:rect l="l" t="t" r="r" b="b"/>
              <a:pathLst>
                <a:path w="165040" h="3752726">
                  <a:moveTo>
                    <a:pt x="0" y="0"/>
                  </a:moveTo>
                  <a:lnTo>
                    <a:pt x="165040" y="0"/>
                  </a:lnTo>
                  <a:lnTo>
                    <a:pt x="165040" y="3752726"/>
                  </a:lnTo>
                  <a:lnTo>
                    <a:pt x="0" y="3752726"/>
                  </a:lnTo>
                  <a:close/>
                </a:path>
              </a:pathLst>
            </a:custGeom>
            <a:solidFill>
              <a:srgbClr val="2B4A9D"/>
            </a:solidFill>
          </p:spPr>
        </p:sp>
      </p:grpSp>
      <p:pic>
        <p:nvPicPr>
          <p:cNvPr id="15" name="Picture 15"/>
          <p:cNvPicPr>
            <a:picLocks noChangeAspect="1"/>
          </p:cNvPicPr>
          <p:nvPr/>
        </p:nvPicPr>
        <p:blipFill>
          <a:blip r:embed="rId3"/>
          <a:srcRect l="1251" r="1251" b="4087"/>
          <a:stretch>
            <a:fillRect/>
          </a:stretch>
        </p:blipFill>
        <p:spPr>
          <a:xfrm>
            <a:off x="12077547" y="2128770"/>
            <a:ext cx="5487130" cy="5568982"/>
          </a:xfrm>
          <a:prstGeom prst="rect">
            <a:avLst/>
          </a:prstGeom>
        </p:spPr>
      </p:pic>
      <p:sp>
        <p:nvSpPr>
          <p:cNvPr id="16" name="TextBox 16"/>
          <p:cNvSpPr txBox="1"/>
          <p:nvPr/>
        </p:nvSpPr>
        <p:spPr>
          <a:xfrm>
            <a:off x="1783760" y="0"/>
            <a:ext cx="5277681" cy="1457707"/>
          </a:xfrm>
          <a:prstGeom prst="rect">
            <a:avLst/>
          </a:prstGeom>
        </p:spPr>
        <p:txBody>
          <a:bodyPr wrap="square" lIns="0" tIns="0" rIns="0" bIns="0" rtlCol="0" anchor="t">
            <a:spAutoFit/>
          </a:bodyPr>
          <a:lstStyle/>
          <a:p>
            <a:pPr algn="ctr">
              <a:lnSpc>
                <a:spcPts val="12599"/>
              </a:lnSpc>
            </a:pPr>
            <a:r>
              <a:rPr lang="en-US" sz="9000" dirty="0">
                <a:solidFill>
                  <a:srgbClr val="2B4A9D"/>
                </a:solidFill>
                <a:latin typeface="Lato Bold"/>
              </a:rPr>
              <a:t>OUTLINE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2B4A9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25301" t="25603" r="29956" b="4485"/>
          <a:stretch>
            <a:fillRect/>
          </a:stretch>
        </p:blipFill>
        <p:spPr>
          <a:xfrm>
            <a:off x="4011237" y="486669"/>
            <a:ext cx="10596667" cy="9313662"/>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2B4A9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23094" t="28456" r="43599" b="4280"/>
          <a:stretch>
            <a:fillRect/>
          </a:stretch>
        </p:blipFill>
        <p:spPr>
          <a:xfrm>
            <a:off x="4970018" y="640612"/>
            <a:ext cx="7927647" cy="900577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27008" y="1234967"/>
            <a:ext cx="9968424" cy="1259922"/>
            <a:chOff x="0" y="0"/>
            <a:chExt cx="3636508" cy="459623"/>
          </a:xfrm>
        </p:grpSpPr>
        <p:sp>
          <p:nvSpPr>
            <p:cNvPr id="3" name="Freeform 3"/>
            <p:cNvSpPr/>
            <p:nvPr/>
          </p:nvSpPr>
          <p:spPr>
            <a:xfrm>
              <a:off x="0" y="0"/>
              <a:ext cx="3636508" cy="459623"/>
            </a:xfrm>
            <a:custGeom>
              <a:avLst/>
              <a:gdLst/>
              <a:ahLst/>
              <a:cxnLst/>
              <a:rect l="l" t="t" r="r" b="b"/>
              <a:pathLst>
                <a:path w="3636508" h="459623">
                  <a:moveTo>
                    <a:pt x="0" y="0"/>
                  </a:moveTo>
                  <a:lnTo>
                    <a:pt x="3636508" y="0"/>
                  </a:lnTo>
                  <a:lnTo>
                    <a:pt x="3636508" y="459623"/>
                  </a:lnTo>
                  <a:lnTo>
                    <a:pt x="0" y="459623"/>
                  </a:lnTo>
                  <a:close/>
                </a:path>
              </a:pathLst>
            </a:custGeom>
            <a:solidFill>
              <a:srgbClr val="2B4A9D"/>
            </a:solidFill>
          </p:spPr>
        </p:sp>
      </p:grpSp>
      <p:grpSp>
        <p:nvGrpSpPr>
          <p:cNvPr id="4" name="Group 4"/>
          <p:cNvGrpSpPr/>
          <p:nvPr/>
        </p:nvGrpSpPr>
        <p:grpSpPr>
          <a:xfrm rot="-2700000">
            <a:off x="-3283041" y="-3283041"/>
            <a:ext cx="6566081" cy="6566081"/>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6" name="Group 6"/>
          <p:cNvGrpSpPr/>
          <p:nvPr/>
        </p:nvGrpSpPr>
        <p:grpSpPr>
          <a:xfrm rot="2700000">
            <a:off x="-2926440" y="-2926440"/>
            <a:ext cx="5852880" cy="5852880"/>
            <a:chOff x="0" y="0"/>
            <a:chExt cx="1913890" cy="1913890"/>
          </a:xfrm>
        </p:grpSpPr>
        <p:sp>
          <p:nvSpPr>
            <p:cNvPr id="7" name="Freeform 7"/>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8" name="Group 8"/>
          <p:cNvGrpSpPr/>
          <p:nvPr/>
        </p:nvGrpSpPr>
        <p:grpSpPr>
          <a:xfrm rot="-2700000">
            <a:off x="-3283041" y="7003959"/>
            <a:ext cx="6566081" cy="6566081"/>
            <a:chOff x="0" y="0"/>
            <a:chExt cx="1913890" cy="1913890"/>
          </a:xfrm>
        </p:grpSpPr>
        <p:sp>
          <p:nvSpPr>
            <p:cNvPr id="9" name="Freeform 9"/>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10" name="Group 10"/>
          <p:cNvGrpSpPr/>
          <p:nvPr/>
        </p:nvGrpSpPr>
        <p:grpSpPr>
          <a:xfrm rot="2700000">
            <a:off x="-2926440" y="7360560"/>
            <a:ext cx="5852880" cy="5852880"/>
            <a:chOff x="0" y="0"/>
            <a:chExt cx="1913890" cy="1913890"/>
          </a:xfrm>
        </p:grpSpPr>
        <p:sp>
          <p:nvSpPr>
            <p:cNvPr id="11" name="Freeform 11"/>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12" name="Group 12"/>
          <p:cNvGrpSpPr/>
          <p:nvPr/>
        </p:nvGrpSpPr>
        <p:grpSpPr>
          <a:xfrm rot="-2700000">
            <a:off x="-3283041" y="8117325"/>
            <a:ext cx="6566081" cy="6566081"/>
            <a:chOff x="0" y="0"/>
            <a:chExt cx="1913890" cy="1913890"/>
          </a:xfrm>
        </p:grpSpPr>
        <p:sp>
          <p:nvSpPr>
            <p:cNvPr id="13" name="Freeform 13"/>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14" name="Group 14"/>
          <p:cNvGrpSpPr/>
          <p:nvPr/>
        </p:nvGrpSpPr>
        <p:grpSpPr>
          <a:xfrm rot="2700000">
            <a:off x="-2926440" y="8473925"/>
            <a:ext cx="5852880" cy="5852880"/>
            <a:chOff x="0" y="0"/>
            <a:chExt cx="1913890" cy="1913890"/>
          </a:xfrm>
        </p:grpSpPr>
        <p:sp>
          <p:nvSpPr>
            <p:cNvPr id="15" name="Freeform 1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sp>
        <p:nvSpPr>
          <p:cNvPr id="16" name="TextBox 16"/>
          <p:cNvSpPr txBox="1"/>
          <p:nvPr/>
        </p:nvSpPr>
        <p:spPr>
          <a:xfrm>
            <a:off x="895350" y="4671496"/>
            <a:ext cx="9233976" cy="1190625"/>
          </a:xfrm>
          <a:prstGeom prst="rect">
            <a:avLst/>
          </a:prstGeom>
        </p:spPr>
        <p:txBody>
          <a:bodyPr lIns="0" tIns="0" rIns="0" bIns="0" rtlCol="0" anchor="t">
            <a:spAutoFit/>
          </a:bodyPr>
          <a:lstStyle/>
          <a:p>
            <a:pPr algn="ctr">
              <a:lnSpc>
                <a:spcPts val="8400"/>
              </a:lnSpc>
            </a:pPr>
            <a:r>
              <a:rPr lang="en-US" sz="8000" spc="400">
                <a:solidFill>
                  <a:srgbClr val="2B4A9D"/>
                </a:solidFill>
                <a:latin typeface="Poppins ExtraBold"/>
              </a:rPr>
              <a:t>FRONT END</a:t>
            </a:r>
          </a:p>
        </p:txBody>
      </p:sp>
      <p:grpSp>
        <p:nvGrpSpPr>
          <p:cNvPr id="17" name="Group 17"/>
          <p:cNvGrpSpPr/>
          <p:nvPr/>
        </p:nvGrpSpPr>
        <p:grpSpPr>
          <a:xfrm>
            <a:off x="10129326" y="0"/>
            <a:ext cx="8158674" cy="10287000"/>
            <a:chOff x="0" y="0"/>
            <a:chExt cx="2976306" cy="3752725"/>
          </a:xfrm>
        </p:grpSpPr>
        <p:sp>
          <p:nvSpPr>
            <p:cNvPr id="18" name="Freeform 18"/>
            <p:cNvSpPr/>
            <p:nvPr/>
          </p:nvSpPr>
          <p:spPr>
            <a:xfrm>
              <a:off x="0" y="0"/>
              <a:ext cx="2976306" cy="3752726"/>
            </a:xfrm>
            <a:custGeom>
              <a:avLst/>
              <a:gdLst/>
              <a:ahLst/>
              <a:cxnLst/>
              <a:rect l="l" t="t" r="r" b="b"/>
              <a:pathLst>
                <a:path w="2976306" h="3752726">
                  <a:moveTo>
                    <a:pt x="0" y="0"/>
                  </a:moveTo>
                  <a:lnTo>
                    <a:pt x="2976306" y="0"/>
                  </a:lnTo>
                  <a:lnTo>
                    <a:pt x="2976306" y="3752726"/>
                  </a:lnTo>
                  <a:lnTo>
                    <a:pt x="0" y="3752726"/>
                  </a:lnTo>
                  <a:close/>
                </a:path>
              </a:pathLst>
            </a:custGeom>
            <a:solidFill>
              <a:srgbClr val="2B4A9D"/>
            </a:solidFill>
          </p:spPr>
        </p:sp>
      </p:grpSp>
      <p:sp>
        <p:nvSpPr>
          <p:cNvPr id="19" name="TextBox 19"/>
          <p:cNvSpPr txBox="1"/>
          <p:nvPr/>
        </p:nvSpPr>
        <p:spPr>
          <a:xfrm>
            <a:off x="5003868" y="1304296"/>
            <a:ext cx="2528376" cy="1190625"/>
          </a:xfrm>
          <a:prstGeom prst="rect">
            <a:avLst/>
          </a:prstGeom>
        </p:spPr>
        <p:txBody>
          <a:bodyPr lIns="0" tIns="0" rIns="0" bIns="0" rtlCol="0" anchor="t">
            <a:spAutoFit/>
          </a:bodyPr>
          <a:lstStyle/>
          <a:p>
            <a:pPr algn="ctr">
              <a:lnSpc>
                <a:spcPts val="8400"/>
              </a:lnSpc>
            </a:pPr>
            <a:r>
              <a:rPr lang="en-US" sz="8000" spc="400">
                <a:solidFill>
                  <a:srgbClr val="FFFFFF"/>
                </a:solidFill>
                <a:latin typeface="Poppins ExtraBold Bold"/>
              </a:rPr>
              <a:t>6</a:t>
            </a:r>
          </a:p>
        </p:txBody>
      </p:sp>
      <p:sp>
        <p:nvSpPr>
          <p:cNvPr id="20" name="TextBox 20"/>
          <p:cNvSpPr txBox="1"/>
          <p:nvPr/>
        </p:nvSpPr>
        <p:spPr>
          <a:xfrm>
            <a:off x="10640668" y="2295411"/>
            <a:ext cx="7135990" cy="5267833"/>
          </a:xfrm>
          <a:prstGeom prst="rect">
            <a:avLst/>
          </a:prstGeom>
        </p:spPr>
        <p:txBody>
          <a:bodyPr lIns="0" tIns="0" rIns="0" bIns="0" rtlCol="0" anchor="t">
            <a:spAutoFit/>
          </a:bodyPr>
          <a:lstStyle/>
          <a:p>
            <a:pPr>
              <a:lnSpc>
                <a:spcPts val="5221"/>
              </a:lnSpc>
            </a:pPr>
            <a:r>
              <a:rPr lang="en-US" sz="3729">
                <a:solidFill>
                  <a:srgbClr val="FFFFFF"/>
                </a:solidFill>
                <a:latin typeface="Poppins Medium"/>
              </a:rPr>
              <a:t>For front end we have build a html web page. We have created an authentication page, home page and display page .</a:t>
            </a:r>
          </a:p>
          <a:p>
            <a:pPr>
              <a:lnSpc>
                <a:spcPts val="5221"/>
              </a:lnSpc>
            </a:pPr>
            <a:endParaRPr lang="en-US" sz="3729">
              <a:solidFill>
                <a:srgbClr val="FFFFFF"/>
              </a:solidFill>
              <a:latin typeface="Poppins Medium"/>
            </a:endParaRPr>
          </a:p>
          <a:p>
            <a:pPr>
              <a:lnSpc>
                <a:spcPts val="5221"/>
              </a:lnSpc>
            </a:pPr>
            <a:r>
              <a:rPr lang="en-US" sz="3729">
                <a:solidFill>
                  <a:srgbClr val="FFFFFF"/>
                </a:solidFill>
                <a:latin typeface="Poppins Medium"/>
              </a:rPr>
              <a:t>On display Page the extracted csv file is displayed.</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2B4A9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869119" y="814820"/>
            <a:ext cx="16390181" cy="857388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2B4A9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849379" y="704724"/>
            <a:ext cx="16626227" cy="8897344"/>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2B4A9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23295" t="24176" r="37981" b="40154"/>
          <a:stretch>
            <a:fillRect/>
          </a:stretch>
        </p:blipFill>
        <p:spPr>
          <a:xfrm>
            <a:off x="1028700" y="865300"/>
            <a:ext cx="16513853" cy="855640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525" y="2951058"/>
            <a:ext cx="18288000" cy="7425640"/>
            <a:chOff x="0" y="0"/>
            <a:chExt cx="6671512" cy="2708894"/>
          </a:xfrm>
        </p:grpSpPr>
        <p:sp>
          <p:nvSpPr>
            <p:cNvPr id="3" name="Freeform 3"/>
            <p:cNvSpPr/>
            <p:nvPr/>
          </p:nvSpPr>
          <p:spPr>
            <a:xfrm>
              <a:off x="0" y="0"/>
              <a:ext cx="6671512" cy="2708894"/>
            </a:xfrm>
            <a:custGeom>
              <a:avLst/>
              <a:gdLst/>
              <a:ahLst/>
              <a:cxnLst/>
              <a:rect l="l" t="t" r="r" b="b"/>
              <a:pathLst>
                <a:path w="6671512" h="2708894">
                  <a:moveTo>
                    <a:pt x="0" y="0"/>
                  </a:moveTo>
                  <a:lnTo>
                    <a:pt x="6671512" y="0"/>
                  </a:lnTo>
                  <a:lnTo>
                    <a:pt x="6671512" y="2708894"/>
                  </a:lnTo>
                  <a:lnTo>
                    <a:pt x="0" y="2708894"/>
                  </a:lnTo>
                  <a:close/>
                </a:path>
              </a:pathLst>
            </a:custGeom>
            <a:solidFill>
              <a:srgbClr val="2B4A9D"/>
            </a:solidFill>
          </p:spPr>
        </p:sp>
      </p:grpSp>
      <p:grpSp>
        <p:nvGrpSpPr>
          <p:cNvPr id="4" name="Group 4"/>
          <p:cNvGrpSpPr/>
          <p:nvPr/>
        </p:nvGrpSpPr>
        <p:grpSpPr>
          <a:xfrm>
            <a:off x="0" y="-9994"/>
            <a:ext cx="18288000" cy="511002"/>
            <a:chOff x="0" y="0"/>
            <a:chExt cx="5454170" cy="152400"/>
          </a:xfrm>
        </p:grpSpPr>
        <p:sp>
          <p:nvSpPr>
            <p:cNvPr id="5" name="Freeform 5"/>
            <p:cNvSpPr/>
            <p:nvPr/>
          </p:nvSpPr>
          <p:spPr>
            <a:xfrm>
              <a:off x="0" y="0"/>
              <a:ext cx="5454171" cy="152400"/>
            </a:xfrm>
            <a:custGeom>
              <a:avLst/>
              <a:gdLst/>
              <a:ahLst/>
              <a:cxnLst/>
              <a:rect l="l" t="t" r="r" b="b"/>
              <a:pathLst>
                <a:path w="5454171" h="152400">
                  <a:moveTo>
                    <a:pt x="0" y="0"/>
                  </a:moveTo>
                  <a:lnTo>
                    <a:pt x="5454171" y="0"/>
                  </a:lnTo>
                  <a:lnTo>
                    <a:pt x="5454171" y="152400"/>
                  </a:lnTo>
                  <a:lnTo>
                    <a:pt x="0" y="152400"/>
                  </a:lnTo>
                  <a:close/>
                </a:path>
              </a:pathLst>
            </a:custGeom>
            <a:solidFill>
              <a:srgbClr val="2B4A9D"/>
            </a:solidFill>
          </p:spPr>
        </p:sp>
      </p:grpSp>
      <p:sp>
        <p:nvSpPr>
          <p:cNvPr id="6" name="TextBox 6"/>
          <p:cNvSpPr txBox="1"/>
          <p:nvPr/>
        </p:nvSpPr>
        <p:spPr>
          <a:xfrm>
            <a:off x="7556065" y="1057275"/>
            <a:ext cx="9703235" cy="1190625"/>
          </a:xfrm>
          <a:prstGeom prst="rect">
            <a:avLst/>
          </a:prstGeom>
        </p:spPr>
        <p:txBody>
          <a:bodyPr lIns="0" tIns="0" rIns="0" bIns="0" rtlCol="0" anchor="t">
            <a:spAutoFit/>
          </a:bodyPr>
          <a:lstStyle/>
          <a:p>
            <a:pPr algn="ctr">
              <a:lnSpc>
                <a:spcPts val="8400"/>
              </a:lnSpc>
            </a:pPr>
            <a:r>
              <a:rPr lang="en-US" sz="8000" spc="400">
                <a:solidFill>
                  <a:srgbClr val="5271FF"/>
                </a:solidFill>
                <a:latin typeface="Poppins ExtraBold"/>
              </a:rPr>
              <a:t>OUTPUT </a:t>
            </a:r>
          </a:p>
        </p:txBody>
      </p:sp>
      <p:grpSp>
        <p:nvGrpSpPr>
          <p:cNvPr id="7" name="Group 7"/>
          <p:cNvGrpSpPr/>
          <p:nvPr/>
        </p:nvGrpSpPr>
        <p:grpSpPr>
          <a:xfrm rot="-2700000">
            <a:off x="-2070443" y="830064"/>
            <a:ext cx="4140887" cy="4140887"/>
            <a:chOff x="0" y="0"/>
            <a:chExt cx="1913890" cy="1913890"/>
          </a:xfrm>
        </p:grpSpPr>
        <p:sp>
          <p:nvSpPr>
            <p:cNvPr id="8" name="Freeform 8"/>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9" name="Group 9"/>
          <p:cNvGrpSpPr/>
          <p:nvPr/>
        </p:nvGrpSpPr>
        <p:grpSpPr>
          <a:xfrm rot="2700000">
            <a:off x="-3034462" y="712705"/>
            <a:ext cx="4476706" cy="4476706"/>
            <a:chOff x="0" y="0"/>
            <a:chExt cx="1913890" cy="1913890"/>
          </a:xfrm>
        </p:grpSpPr>
        <p:sp>
          <p:nvSpPr>
            <p:cNvPr id="10" name="Freeform 10"/>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sp>
        <p:nvSpPr>
          <p:cNvPr id="11" name="TextBox 11"/>
          <p:cNvSpPr txBox="1"/>
          <p:nvPr/>
        </p:nvSpPr>
        <p:spPr>
          <a:xfrm>
            <a:off x="2369400" y="3639421"/>
            <a:ext cx="14889900" cy="7249795"/>
          </a:xfrm>
          <a:prstGeom prst="rect">
            <a:avLst/>
          </a:prstGeom>
        </p:spPr>
        <p:txBody>
          <a:bodyPr lIns="0" tIns="0" rIns="0" bIns="0" rtlCol="0" anchor="t">
            <a:spAutoFit/>
          </a:bodyPr>
          <a:lstStyle/>
          <a:p>
            <a:pPr marL="798826" lvl="1" indent="-399413" algn="just">
              <a:lnSpc>
                <a:spcPts val="5179"/>
              </a:lnSpc>
              <a:buFont typeface="Arial"/>
              <a:buChar char="•"/>
            </a:pPr>
            <a:r>
              <a:rPr lang="en-US" sz="3699">
                <a:solidFill>
                  <a:srgbClr val="FFFFFF"/>
                </a:solidFill>
                <a:latin typeface="Poppins Medium"/>
              </a:rPr>
              <a:t>The output is a csv file with record date, name and url.  </a:t>
            </a:r>
          </a:p>
          <a:p>
            <a:pPr algn="just">
              <a:lnSpc>
                <a:spcPts val="5179"/>
              </a:lnSpc>
            </a:pPr>
            <a:endParaRPr lang="en-US" sz="3699">
              <a:solidFill>
                <a:srgbClr val="FFFFFF"/>
              </a:solidFill>
              <a:latin typeface="Poppins Medium"/>
            </a:endParaRPr>
          </a:p>
          <a:p>
            <a:pPr marL="798826" lvl="1" indent="-399413" algn="just">
              <a:lnSpc>
                <a:spcPts val="5179"/>
              </a:lnSpc>
              <a:buFont typeface="Arial"/>
              <a:buChar char="•"/>
            </a:pPr>
            <a:r>
              <a:rPr lang="en-US" sz="3699">
                <a:solidFill>
                  <a:srgbClr val="FFFFFF"/>
                </a:solidFill>
                <a:latin typeface="Poppins Medium"/>
              </a:rPr>
              <a:t>Date helps in organising the documents and url provides easy access to the record image. </a:t>
            </a:r>
          </a:p>
          <a:p>
            <a:pPr algn="just">
              <a:lnSpc>
                <a:spcPts val="5179"/>
              </a:lnSpc>
            </a:pPr>
            <a:endParaRPr lang="en-US" sz="3699">
              <a:solidFill>
                <a:srgbClr val="FFFFFF"/>
              </a:solidFill>
              <a:latin typeface="Poppins Medium"/>
            </a:endParaRPr>
          </a:p>
          <a:p>
            <a:pPr marL="798826" lvl="1" indent="-399413" algn="just">
              <a:lnSpc>
                <a:spcPts val="5179"/>
              </a:lnSpc>
              <a:buFont typeface="Arial"/>
              <a:buChar char="•"/>
            </a:pPr>
            <a:r>
              <a:rPr lang="en-US" sz="3699">
                <a:solidFill>
                  <a:srgbClr val="FFFFFF"/>
                </a:solidFill>
                <a:latin typeface="Poppins Medium"/>
              </a:rPr>
              <a:t>Date extracted is not always accurate and can be improved. For best results the digital image of the document should be clear.</a:t>
            </a:r>
          </a:p>
          <a:p>
            <a:pPr algn="just">
              <a:lnSpc>
                <a:spcPts val="5179"/>
              </a:lnSpc>
            </a:pPr>
            <a:endParaRPr lang="en-US" sz="3699">
              <a:solidFill>
                <a:srgbClr val="FFFFFF"/>
              </a:solidFill>
              <a:latin typeface="Poppins Medium"/>
            </a:endParaRPr>
          </a:p>
          <a:p>
            <a:pPr algn="just">
              <a:lnSpc>
                <a:spcPts val="5179"/>
              </a:lnSpc>
            </a:pPr>
            <a:endParaRPr lang="en-US" sz="3699">
              <a:solidFill>
                <a:srgbClr val="FFFFFF"/>
              </a:solidFill>
              <a:latin typeface="Poppins Medium"/>
            </a:endParaRPr>
          </a:p>
          <a:p>
            <a:pPr algn="just">
              <a:lnSpc>
                <a:spcPts val="5179"/>
              </a:lnSpc>
            </a:pPr>
            <a:endParaRPr lang="en-US" sz="3699">
              <a:solidFill>
                <a:srgbClr val="FFFFFF"/>
              </a:solidFill>
              <a:latin typeface="Poppins Medium"/>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2B4A9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642459" y="1679216"/>
            <a:ext cx="16867516" cy="6873327"/>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2B4A9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567544" y="2249103"/>
            <a:ext cx="17312006" cy="584248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2B4A9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627611" y="1028700"/>
            <a:ext cx="17032778" cy="8229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2951058"/>
            <a:ext cx="18288000" cy="7425640"/>
            <a:chOff x="0" y="0"/>
            <a:chExt cx="6671512" cy="2708894"/>
          </a:xfrm>
        </p:grpSpPr>
        <p:sp>
          <p:nvSpPr>
            <p:cNvPr id="3" name="Freeform 3"/>
            <p:cNvSpPr/>
            <p:nvPr/>
          </p:nvSpPr>
          <p:spPr>
            <a:xfrm>
              <a:off x="0" y="0"/>
              <a:ext cx="6671512" cy="2708894"/>
            </a:xfrm>
            <a:custGeom>
              <a:avLst/>
              <a:gdLst/>
              <a:ahLst/>
              <a:cxnLst/>
              <a:rect l="l" t="t" r="r" b="b"/>
              <a:pathLst>
                <a:path w="6671512" h="2708894">
                  <a:moveTo>
                    <a:pt x="0" y="0"/>
                  </a:moveTo>
                  <a:lnTo>
                    <a:pt x="6671512" y="0"/>
                  </a:lnTo>
                  <a:lnTo>
                    <a:pt x="6671512" y="2708894"/>
                  </a:lnTo>
                  <a:lnTo>
                    <a:pt x="0" y="2708894"/>
                  </a:lnTo>
                  <a:close/>
                </a:path>
              </a:pathLst>
            </a:custGeom>
            <a:solidFill>
              <a:srgbClr val="2B4A9D"/>
            </a:solidFill>
          </p:spPr>
        </p:sp>
      </p:grpSp>
      <p:grpSp>
        <p:nvGrpSpPr>
          <p:cNvPr id="4" name="Group 4"/>
          <p:cNvGrpSpPr/>
          <p:nvPr/>
        </p:nvGrpSpPr>
        <p:grpSpPr>
          <a:xfrm>
            <a:off x="0" y="-9994"/>
            <a:ext cx="18288000" cy="511002"/>
            <a:chOff x="0" y="0"/>
            <a:chExt cx="5454170" cy="152400"/>
          </a:xfrm>
        </p:grpSpPr>
        <p:sp>
          <p:nvSpPr>
            <p:cNvPr id="5" name="Freeform 5"/>
            <p:cNvSpPr/>
            <p:nvPr/>
          </p:nvSpPr>
          <p:spPr>
            <a:xfrm>
              <a:off x="0" y="0"/>
              <a:ext cx="5454171" cy="152400"/>
            </a:xfrm>
            <a:custGeom>
              <a:avLst/>
              <a:gdLst/>
              <a:ahLst/>
              <a:cxnLst/>
              <a:rect l="l" t="t" r="r" b="b"/>
              <a:pathLst>
                <a:path w="5454171" h="152400">
                  <a:moveTo>
                    <a:pt x="0" y="0"/>
                  </a:moveTo>
                  <a:lnTo>
                    <a:pt x="5454171" y="0"/>
                  </a:lnTo>
                  <a:lnTo>
                    <a:pt x="5454171" y="152400"/>
                  </a:lnTo>
                  <a:lnTo>
                    <a:pt x="0" y="152400"/>
                  </a:lnTo>
                  <a:close/>
                </a:path>
              </a:pathLst>
            </a:custGeom>
            <a:solidFill>
              <a:srgbClr val="2B4A9D"/>
            </a:solidFill>
          </p:spPr>
        </p:sp>
      </p:grpSp>
      <p:sp>
        <p:nvSpPr>
          <p:cNvPr id="6" name="TextBox 6"/>
          <p:cNvSpPr txBox="1"/>
          <p:nvPr/>
        </p:nvSpPr>
        <p:spPr>
          <a:xfrm>
            <a:off x="5450618" y="1057275"/>
            <a:ext cx="12837382" cy="1190625"/>
          </a:xfrm>
          <a:prstGeom prst="rect">
            <a:avLst/>
          </a:prstGeom>
        </p:spPr>
        <p:txBody>
          <a:bodyPr lIns="0" tIns="0" rIns="0" bIns="0" rtlCol="0" anchor="t">
            <a:spAutoFit/>
          </a:bodyPr>
          <a:lstStyle/>
          <a:p>
            <a:pPr algn="ctr">
              <a:lnSpc>
                <a:spcPts val="8400"/>
              </a:lnSpc>
            </a:pPr>
            <a:r>
              <a:rPr lang="en-US" sz="8000" spc="400">
                <a:solidFill>
                  <a:srgbClr val="5271FF"/>
                </a:solidFill>
                <a:latin typeface="Poppins ExtraBold"/>
              </a:rPr>
              <a:t>PROBLEM DEFINITION</a:t>
            </a:r>
          </a:p>
        </p:txBody>
      </p:sp>
      <p:sp>
        <p:nvSpPr>
          <p:cNvPr id="7" name="TextBox 7"/>
          <p:cNvSpPr txBox="1"/>
          <p:nvPr/>
        </p:nvSpPr>
        <p:spPr>
          <a:xfrm>
            <a:off x="1407957" y="4257901"/>
            <a:ext cx="16136410" cy="4796956"/>
          </a:xfrm>
          <a:prstGeom prst="rect">
            <a:avLst/>
          </a:prstGeom>
        </p:spPr>
        <p:txBody>
          <a:bodyPr lIns="0" tIns="0" rIns="0" bIns="0" rtlCol="0" anchor="t">
            <a:spAutoFit/>
          </a:bodyPr>
          <a:lstStyle/>
          <a:p>
            <a:pPr algn="just">
              <a:lnSpc>
                <a:spcPts val="4196"/>
              </a:lnSpc>
              <a:spcBef>
                <a:spcPct val="0"/>
              </a:spcBef>
            </a:pPr>
            <a:r>
              <a:rPr lang="en-US" sz="2997" spc="299">
                <a:solidFill>
                  <a:srgbClr val="FFFFFF"/>
                </a:solidFill>
                <a:latin typeface="Poppins Medium"/>
              </a:rPr>
              <a:t>For any significant diagnosis or prescription, patient's medical report are a must. On an average a person gets </a:t>
            </a:r>
            <a:r>
              <a:rPr lang="en-US" sz="2997" spc="299">
                <a:solidFill>
                  <a:srgbClr val="FFFFFF"/>
                </a:solidFill>
                <a:latin typeface="Poppins Medium Bold"/>
              </a:rPr>
              <a:t>at least 5 tests done every year</a:t>
            </a:r>
            <a:r>
              <a:rPr lang="en-US" sz="2997" spc="299">
                <a:solidFill>
                  <a:srgbClr val="FFFFFF"/>
                </a:solidFill>
                <a:latin typeface="Poppins Medium"/>
              </a:rPr>
              <a:t>. India is the diabetes capital of the world with 77 million formally diagnosed patients. These people need to get their blood glucose levels regularly tested. Patients with chronic illnesses like thyroid disorder, PCOS/ PCOD get tested every 3 months. Physical file maintenance of these medical reports is laborious and they are easy to misplace or missing when one need them. Maintaining these reports becomes more challenging with time. </a:t>
            </a:r>
          </a:p>
        </p:txBody>
      </p:sp>
      <p:grpSp>
        <p:nvGrpSpPr>
          <p:cNvPr id="8" name="Group 8"/>
          <p:cNvGrpSpPr/>
          <p:nvPr/>
        </p:nvGrpSpPr>
        <p:grpSpPr>
          <a:xfrm rot="-5400000">
            <a:off x="-3374537" y="6494703"/>
            <a:ext cx="7166833" cy="417760"/>
            <a:chOff x="0" y="0"/>
            <a:chExt cx="2614480" cy="152400"/>
          </a:xfrm>
        </p:grpSpPr>
        <p:sp>
          <p:nvSpPr>
            <p:cNvPr id="9" name="Freeform 9"/>
            <p:cNvSpPr/>
            <p:nvPr/>
          </p:nvSpPr>
          <p:spPr>
            <a:xfrm>
              <a:off x="0" y="0"/>
              <a:ext cx="2614480" cy="152400"/>
            </a:xfrm>
            <a:custGeom>
              <a:avLst/>
              <a:gdLst/>
              <a:ahLst/>
              <a:cxnLst/>
              <a:rect l="l" t="t" r="r" b="b"/>
              <a:pathLst>
                <a:path w="2614480" h="152400">
                  <a:moveTo>
                    <a:pt x="0" y="0"/>
                  </a:moveTo>
                  <a:lnTo>
                    <a:pt x="2614480" y="0"/>
                  </a:lnTo>
                  <a:lnTo>
                    <a:pt x="2614480" y="152400"/>
                  </a:lnTo>
                  <a:lnTo>
                    <a:pt x="0" y="152400"/>
                  </a:lnTo>
                  <a:close/>
                </a:path>
              </a:pathLst>
            </a:custGeom>
            <a:solidFill>
              <a:srgbClr val="5271FF"/>
            </a:solidFill>
          </p:spPr>
        </p:sp>
      </p:grpSp>
      <p:grpSp>
        <p:nvGrpSpPr>
          <p:cNvPr id="10" name="Group 10"/>
          <p:cNvGrpSpPr/>
          <p:nvPr/>
        </p:nvGrpSpPr>
        <p:grpSpPr>
          <a:xfrm rot="-2700000">
            <a:off x="-2122751" y="614270"/>
            <a:ext cx="4140887" cy="3992939"/>
            <a:chOff x="0" y="0"/>
            <a:chExt cx="1913890" cy="1845509"/>
          </a:xfrm>
        </p:grpSpPr>
        <p:sp>
          <p:nvSpPr>
            <p:cNvPr id="11" name="Freeform 11"/>
            <p:cNvSpPr/>
            <p:nvPr/>
          </p:nvSpPr>
          <p:spPr>
            <a:xfrm>
              <a:off x="0" y="0"/>
              <a:ext cx="1913890" cy="1845509"/>
            </a:xfrm>
            <a:custGeom>
              <a:avLst/>
              <a:gdLst/>
              <a:ahLst/>
              <a:cxnLst/>
              <a:rect l="l" t="t" r="r" b="b"/>
              <a:pathLst>
                <a:path w="1913890" h="1845509">
                  <a:moveTo>
                    <a:pt x="0" y="0"/>
                  </a:moveTo>
                  <a:lnTo>
                    <a:pt x="1913890" y="0"/>
                  </a:lnTo>
                  <a:lnTo>
                    <a:pt x="1913890" y="1845509"/>
                  </a:lnTo>
                  <a:lnTo>
                    <a:pt x="0" y="1845509"/>
                  </a:lnTo>
                  <a:close/>
                </a:path>
              </a:pathLst>
            </a:custGeom>
            <a:solidFill>
              <a:srgbClr val="5271FF"/>
            </a:solidFill>
          </p:spPr>
        </p:sp>
      </p:grpSp>
      <p:grpSp>
        <p:nvGrpSpPr>
          <p:cNvPr id="12" name="Group 12"/>
          <p:cNvGrpSpPr/>
          <p:nvPr/>
        </p:nvGrpSpPr>
        <p:grpSpPr>
          <a:xfrm rot="2700000">
            <a:off x="-3104205" y="424694"/>
            <a:ext cx="4476706" cy="4476706"/>
            <a:chOff x="0" y="0"/>
            <a:chExt cx="1913890" cy="1913890"/>
          </a:xfrm>
        </p:grpSpPr>
        <p:sp>
          <p:nvSpPr>
            <p:cNvPr id="13" name="Freeform 13"/>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525" y="2951058"/>
            <a:ext cx="18288000" cy="7425640"/>
            <a:chOff x="0" y="0"/>
            <a:chExt cx="6671512" cy="2708894"/>
          </a:xfrm>
        </p:grpSpPr>
        <p:sp>
          <p:nvSpPr>
            <p:cNvPr id="3" name="Freeform 3"/>
            <p:cNvSpPr/>
            <p:nvPr/>
          </p:nvSpPr>
          <p:spPr>
            <a:xfrm>
              <a:off x="0" y="0"/>
              <a:ext cx="6671512" cy="2708894"/>
            </a:xfrm>
            <a:custGeom>
              <a:avLst/>
              <a:gdLst/>
              <a:ahLst/>
              <a:cxnLst/>
              <a:rect l="l" t="t" r="r" b="b"/>
              <a:pathLst>
                <a:path w="6671512" h="2708894">
                  <a:moveTo>
                    <a:pt x="0" y="0"/>
                  </a:moveTo>
                  <a:lnTo>
                    <a:pt x="6671512" y="0"/>
                  </a:lnTo>
                  <a:lnTo>
                    <a:pt x="6671512" y="2708894"/>
                  </a:lnTo>
                  <a:lnTo>
                    <a:pt x="0" y="2708894"/>
                  </a:lnTo>
                  <a:close/>
                </a:path>
              </a:pathLst>
            </a:custGeom>
            <a:solidFill>
              <a:srgbClr val="2B4A9D"/>
            </a:solidFill>
          </p:spPr>
        </p:sp>
      </p:grpSp>
      <p:grpSp>
        <p:nvGrpSpPr>
          <p:cNvPr id="4" name="Group 4"/>
          <p:cNvGrpSpPr/>
          <p:nvPr/>
        </p:nvGrpSpPr>
        <p:grpSpPr>
          <a:xfrm>
            <a:off x="0" y="-9994"/>
            <a:ext cx="18288000" cy="511002"/>
            <a:chOff x="0" y="0"/>
            <a:chExt cx="5454170" cy="152400"/>
          </a:xfrm>
        </p:grpSpPr>
        <p:sp>
          <p:nvSpPr>
            <p:cNvPr id="5" name="Freeform 5"/>
            <p:cNvSpPr/>
            <p:nvPr/>
          </p:nvSpPr>
          <p:spPr>
            <a:xfrm>
              <a:off x="0" y="0"/>
              <a:ext cx="5454171" cy="152400"/>
            </a:xfrm>
            <a:custGeom>
              <a:avLst/>
              <a:gdLst/>
              <a:ahLst/>
              <a:cxnLst/>
              <a:rect l="l" t="t" r="r" b="b"/>
              <a:pathLst>
                <a:path w="5454171" h="152400">
                  <a:moveTo>
                    <a:pt x="0" y="0"/>
                  </a:moveTo>
                  <a:lnTo>
                    <a:pt x="5454171" y="0"/>
                  </a:lnTo>
                  <a:lnTo>
                    <a:pt x="5454171" y="152400"/>
                  </a:lnTo>
                  <a:lnTo>
                    <a:pt x="0" y="152400"/>
                  </a:lnTo>
                  <a:close/>
                </a:path>
              </a:pathLst>
            </a:custGeom>
            <a:solidFill>
              <a:srgbClr val="2B4A9D"/>
            </a:solidFill>
          </p:spPr>
        </p:sp>
      </p:grpSp>
      <p:sp>
        <p:nvSpPr>
          <p:cNvPr id="6" name="TextBox 6"/>
          <p:cNvSpPr txBox="1"/>
          <p:nvPr/>
        </p:nvSpPr>
        <p:spPr>
          <a:xfrm>
            <a:off x="7556065" y="1057275"/>
            <a:ext cx="9703235" cy="1190625"/>
          </a:xfrm>
          <a:prstGeom prst="rect">
            <a:avLst/>
          </a:prstGeom>
        </p:spPr>
        <p:txBody>
          <a:bodyPr lIns="0" tIns="0" rIns="0" bIns="0" rtlCol="0" anchor="t">
            <a:spAutoFit/>
          </a:bodyPr>
          <a:lstStyle/>
          <a:p>
            <a:pPr algn="ctr">
              <a:lnSpc>
                <a:spcPts val="8400"/>
              </a:lnSpc>
            </a:pPr>
            <a:r>
              <a:rPr lang="en-US" sz="8000" spc="400">
                <a:solidFill>
                  <a:srgbClr val="5271FF"/>
                </a:solidFill>
                <a:latin typeface="Poppins ExtraBold"/>
              </a:rPr>
              <a:t>CONCLUSION</a:t>
            </a:r>
          </a:p>
        </p:txBody>
      </p:sp>
      <p:grpSp>
        <p:nvGrpSpPr>
          <p:cNvPr id="7" name="Group 7"/>
          <p:cNvGrpSpPr/>
          <p:nvPr/>
        </p:nvGrpSpPr>
        <p:grpSpPr>
          <a:xfrm rot="-2700000">
            <a:off x="-2070443" y="830064"/>
            <a:ext cx="4140887" cy="4140887"/>
            <a:chOff x="0" y="0"/>
            <a:chExt cx="1913890" cy="1913890"/>
          </a:xfrm>
        </p:grpSpPr>
        <p:sp>
          <p:nvSpPr>
            <p:cNvPr id="8" name="Freeform 8"/>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9" name="Group 9"/>
          <p:cNvGrpSpPr/>
          <p:nvPr/>
        </p:nvGrpSpPr>
        <p:grpSpPr>
          <a:xfrm rot="2700000">
            <a:off x="-3034462" y="712705"/>
            <a:ext cx="4476706" cy="4476706"/>
            <a:chOff x="0" y="0"/>
            <a:chExt cx="1913890" cy="1913890"/>
          </a:xfrm>
        </p:grpSpPr>
        <p:sp>
          <p:nvSpPr>
            <p:cNvPr id="10" name="Freeform 10"/>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sp>
        <p:nvSpPr>
          <p:cNvPr id="11" name="TextBox 11"/>
          <p:cNvSpPr txBox="1"/>
          <p:nvPr/>
        </p:nvSpPr>
        <p:spPr>
          <a:xfrm>
            <a:off x="2747405" y="3315417"/>
            <a:ext cx="14889900" cy="6592570"/>
          </a:xfrm>
          <a:prstGeom prst="rect">
            <a:avLst/>
          </a:prstGeom>
        </p:spPr>
        <p:txBody>
          <a:bodyPr lIns="0" tIns="0" rIns="0" bIns="0" rtlCol="0" anchor="t">
            <a:spAutoFit/>
          </a:bodyPr>
          <a:lstStyle/>
          <a:p>
            <a:pPr algn="just">
              <a:lnSpc>
                <a:spcPts val="5179"/>
              </a:lnSpc>
            </a:pPr>
            <a:r>
              <a:rPr lang="en-US" sz="3699">
                <a:solidFill>
                  <a:srgbClr val="FFFFFF"/>
                </a:solidFill>
                <a:latin typeface="Poppins Medium"/>
              </a:rPr>
              <a:t>Medical records are very important life saving documents. Maintaining them is a laborious task. Archiving is used for long term information storage. It has two parts to it. 1.Storing the information so that it is never lost. 2. Easy access to information. Our solution uses firebase by google for storage. The extracted date from medical record images is used to organize the records and save them in a csv file where users can access the record using the given URL. This will help users to store data at a single platform and thus reduce the storage cost and burden of maintaining data physically.</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2861360"/>
            <a:ext cx="18288000" cy="7425640"/>
            <a:chOff x="0" y="0"/>
            <a:chExt cx="6671512" cy="2708894"/>
          </a:xfrm>
        </p:grpSpPr>
        <p:sp>
          <p:nvSpPr>
            <p:cNvPr id="3" name="Freeform 3"/>
            <p:cNvSpPr/>
            <p:nvPr/>
          </p:nvSpPr>
          <p:spPr>
            <a:xfrm>
              <a:off x="0" y="0"/>
              <a:ext cx="6671512" cy="2708894"/>
            </a:xfrm>
            <a:custGeom>
              <a:avLst/>
              <a:gdLst/>
              <a:ahLst/>
              <a:cxnLst/>
              <a:rect l="l" t="t" r="r" b="b"/>
              <a:pathLst>
                <a:path w="6671512" h="2708894">
                  <a:moveTo>
                    <a:pt x="0" y="0"/>
                  </a:moveTo>
                  <a:lnTo>
                    <a:pt x="6671512" y="0"/>
                  </a:lnTo>
                  <a:lnTo>
                    <a:pt x="6671512" y="2708894"/>
                  </a:lnTo>
                  <a:lnTo>
                    <a:pt x="0" y="2708894"/>
                  </a:lnTo>
                  <a:close/>
                </a:path>
              </a:pathLst>
            </a:custGeom>
            <a:solidFill>
              <a:srgbClr val="2B4A9D"/>
            </a:solidFill>
          </p:spPr>
        </p:sp>
      </p:grpSp>
      <p:grpSp>
        <p:nvGrpSpPr>
          <p:cNvPr id="4" name="Group 4"/>
          <p:cNvGrpSpPr/>
          <p:nvPr/>
        </p:nvGrpSpPr>
        <p:grpSpPr>
          <a:xfrm>
            <a:off x="0" y="-9994"/>
            <a:ext cx="18288000" cy="511002"/>
            <a:chOff x="0" y="0"/>
            <a:chExt cx="5454170" cy="152400"/>
          </a:xfrm>
        </p:grpSpPr>
        <p:sp>
          <p:nvSpPr>
            <p:cNvPr id="5" name="Freeform 5"/>
            <p:cNvSpPr/>
            <p:nvPr/>
          </p:nvSpPr>
          <p:spPr>
            <a:xfrm>
              <a:off x="0" y="0"/>
              <a:ext cx="5454171" cy="152400"/>
            </a:xfrm>
            <a:custGeom>
              <a:avLst/>
              <a:gdLst/>
              <a:ahLst/>
              <a:cxnLst/>
              <a:rect l="l" t="t" r="r" b="b"/>
              <a:pathLst>
                <a:path w="5454171" h="152400">
                  <a:moveTo>
                    <a:pt x="0" y="0"/>
                  </a:moveTo>
                  <a:lnTo>
                    <a:pt x="5454171" y="0"/>
                  </a:lnTo>
                  <a:lnTo>
                    <a:pt x="5454171" y="152400"/>
                  </a:lnTo>
                  <a:lnTo>
                    <a:pt x="0" y="152400"/>
                  </a:lnTo>
                  <a:close/>
                </a:path>
              </a:pathLst>
            </a:custGeom>
            <a:solidFill>
              <a:srgbClr val="2B4A9D"/>
            </a:solidFill>
          </p:spPr>
        </p:sp>
      </p:grpSp>
      <p:sp>
        <p:nvSpPr>
          <p:cNvPr id="6" name="TextBox 6"/>
          <p:cNvSpPr txBox="1"/>
          <p:nvPr/>
        </p:nvSpPr>
        <p:spPr>
          <a:xfrm>
            <a:off x="7556065" y="1057275"/>
            <a:ext cx="9703235" cy="1190625"/>
          </a:xfrm>
          <a:prstGeom prst="rect">
            <a:avLst/>
          </a:prstGeom>
        </p:spPr>
        <p:txBody>
          <a:bodyPr lIns="0" tIns="0" rIns="0" bIns="0" rtlCol="0" anchor="t">
            <a:spAutoFit/>
          </a:bodyPr>
          <a:lstStyle/>
          <a:p>
            <a:pPr algn="ctr">
              <a:lnSpc>
                <a:spcPts val="8400"/>
              </a:lnSpc>
            </a:pPr>
            <a:r>
              <a:rPr lang="en-US" sz="8000" spc="400">
                <a:solidFill>
                  <a:srgbClr val="5271FF"/>
                </a:solidFill>
                <a:latin typeface="Poppins ExtraBold"/>
              </a:rPr>
              <a:t>FUTURE WORK</a:t>
            </a:r>
          </a:p>
        </p:txBody>
      </p:sp>
      <p:grpSp>
        <p:nvGrpSpPr>
          <p:cNvPr id="7" name="Group 7"/>
          <p:cNvGrpSpPr/>
          <p:nvPr/>
        </p:nvGrpSpPr>
        <p:grpSpPr>
          <a:xfrm rot="-2700000">
            <a:off x="-2070443" y="830064"/>
            <a:ext cx="4140887" cy="4140887"/>
            <a:chOff x="0" y="0"/>
            <a:chExt cx="1913890" cy="1913890"/>
          </a:xfrm>
        </p:grpSpPr>
        <p:sp>
          <p:nvSpPr>
            <p:cNvPr id="8" name="Freeform 8"/>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9" name="Group 9"/>
          <p:cNvGrpSpPr/>
          <p:nvPr/>
        </p:nvGrpSpPr>
        <p:grpSpPr>
          <a:xfrm rot="2700000">
            <a:off x="-3034462" y="712705"/>
            <a:ext cx="4476706" cy="4476706"/>
            <a:chOff x="0" y="0"/>
            <a:chExt cx="1913890" cy="1913890"/>
          </a:xfrm>
        </p:grpSpPr>
        <p:sp>
          <p:nvSpPr>
            <p:cNvPr id="10" name="Freeform 10"/>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sp>
        <p:nvSpPr>
          <p:cNvPr id="11" name="TextBox 11"/>
          <p:cNvSpPr txBox="1"/>
          <p:nvPr/>
        </p:nvSpPr>
        <p:spPr>
          <a:xfrm>
            <a:off x="2094309" y="4206582"/>
            <a:ext cx="15164991" cy="7249795"/>
          </a:xfrm>
          <a:prstGeom prst="rect">
            <a:avLst/>
          </a:prstGeom>
        </p:spPr>
        <p:txBody>
          <a:bodyPr lIns="0" tIns="0" rIns="0" bIns="0" rtlCol="0" anchor="t">
            <a:spAutoFit/>
          </a:bodyPr>
          <a:lstStyle/>
          <a:p>
            <a:pPr marL="798826" lvl="1" indent="-399413">
              <a:lnSpc>
                <a:spcPts val="5179"/>
              </a:lnSpc>
              <a:buFont typeface="Arial"/>
              <a:buChar char="•"/>
            </a:pPr>
            <a:r>
              <a:rPr lang="en-US" sz="3699" spc="369">
                <a:solidFill>
                  <a:srgbClr val="FFFFFF"/>
                </a:solidFill>
                <a:latin typeface="Poppins Medium Bold"/>
              </a:rPr>
              <a:t>Improve accuracy of date extraction function. </a:t>
            </a:r>
          </a:p>
          <a:p>
            <a:pPr>
              <a:lnSpc>
                <a:spcPts val="5179"/>
              </a:lnSpc>
            </a:pPr>
            <a:endParaRPr lang="en-US" sz="3699" spc="369">
              <a:solidFill>
                <a:srgbClr val="FFFFFF"/>
              </a:solidFill>
              <a:latin typeface="Poppins Medium Bold"/>
            </a:endParaRPr>
          </a:p>
          <a:p>
            <a:pPr marL="798826" lvl="1" indent="-399413">
              <a:lnSpc>
                <a:spcPts val="5179"/>
              </a:lnSpc>
              <a:buFont typeface="Arial"/>
              <a:buChar char="•"/>
            </a:pPr>
            <a:r>
              <a:rPr lang="en-US" sz="3699" spc="369">
                <a:solidFill>
                  <a:srgbClr val="FFFFFF"/>
                </a:solidFill>
                <a:latin typeface="Poppins Medium Bold"/>
              </a:rPr>
              <a:t>A dynamic system that works in real time. </a:t>
            </a:r>
          </a:p>
          <a:p>
            <a:pPr>
              <a:lnSpc>
                <a:spcPts val="5179"/>
              </a:lnSpc>
            </a:pPr>
            <a:endParaRPr lang="en-US" sz="3699" spc="369">
              <a:solidFill>
                <a:srgbClr val="FFFFFF"/>
              </a:solidFill>
              <a:latin typeface="Poppins Medium Bold"/>
            </a:endParaRPr>
          </a:p>
          <a:p>
            <a:pPr marL="798826" lvl="1" indent="-399413">
              <a:lnSpc>
                <a:spcPts val="5179"/>
              </a:lnSpc>
              <a:buFont typeface="Arial"/>
              <a:buChar char="•"/>
            </a:pPr>
            <a:r>
              <a:rPr lang="en-US" sz="3699" spc="369">
                <a:solidFill>
                  <a:srgbClr val="FFFFFF"/>
                </a:solidFill>
                <a:latin typeface="Poppins Medium Bold"/>
              </a:rPr>
              <a:t>Authentication for privacy and security.</a:t>
            </a:r>
          </a:p>
          <a:p>
            <a:pPr>
              <a:lnSpc>
                <a:spcPts val="5179"/>
              </a:lnSpc>
            </a:pPr>
            <a:endParaRPr lang="en-US" sz="3699" spc="369">
              <a:solidFill>
                <a:srgbClr val="FFFFFF"/>
              </a:solidFill>
              <a:latin typeface="Poppins Medium Bold"/>
            </a:endParaRPr>
          </a:p>
          <a:p>
            <a:pPr marL="798826" lvl="1" indent="-399413">
              <a:lnSpc>
                <a:spcPts val="5179"/>
              </a:lnSpc>
              <a:buFont typeface="Arial"/>
              <a:buChar char="•"/>
            </a:pPr>
            <a:r>
              <a:rPr lang="en-US" sz="3699" spc="369">
                <a:solidFill>
                  <a:srgbClr val="FFFFFF"/>
                </a:solidFill>
                <a:latin typeface="Poppins Medium Bold"/>
              </a:rPr>
              <a:t>Work on the frontend.</a:t>
            </a:r>
          </a:p>
          <a:p>
            <a:pPr>
              <a:lnSpc>
                <a:spcPts val="5179"/>
              </a:lnSpc>
            </a:pPr>
            <a:endParaRPr lang="en-US" sz="3699" spc="369">
              <a:solidFill>
                <a:srgbClr val="FFFFFF"/>
              </a:solidFill>
              <a:latin typeface="Poppins Medium Bold"/>
            </a:endParaRPr>
          </a:p>
          <a:p>
            <a:pPr>
              <a:lnSpc>
                <a:spcPts val="5179"/>
              </a:lnSpc>
            </a:pPr>
            <a:endParaRPr lang="en-US" sz="3699" spc="369">
              <a:solidFill>
                <a:srgbClr val="FFFFFF"/>
              </a:solidFill>
              <a:latin typeface="Poppins Medium Bold"/>
            </a:endParaRPr>
          </a:p>
          <a:p>
            <a:pPr>
              <a:lnSpc>
                <a:spcPts val="5179"/>
              </a:lnSpc>
            </a:pPr>
            <a:endParaRPr lang="en-US" sz="3699" spc="369">
              <a:solidFill>
                <a:srgbClr val="FFFFFF"/>
              </a:solidFill>
              <a:latin typeface="Poppins Medium Bold"/>
            </a:endParaRPr>
          </a:p>
          <a:p>
            <a:pPr>
              <a:lnSpc>
                <a:spcPts val="5179"/>
              </a:lnSpc>
            </a:pPr>
            <a:endParaRPr lang="en-US" sz="3699" spc="369">
              <a:solidFill>
                <a:srgbClr val="FFFFFF"/>
              </a:solidFill>
              <a:latin typeface="Poppins Medium Bo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2861360"/>
            <a:ext cx="18288000" cy="7425640"/>
            <a:chOff x="0" y="0"/>
            <a:chExt cx="6671512" cy="2708894"/>
          </a:xfrm>
        </p:grpSpPr>
        <p:sp>
          <p:nvSpPr>
            <p:cNvPr id="3" name="Freeform 3"/>
            <p:cNvSpPr/>
            <p:nvPr/>
          </p:nvSpPr>
          <p:spPr>
            <a:xfrm>
              <a:off x="0" y="0"/>
              <a:ext cx="6671512" cy="2708894"/>
            </a:xfrm>
            <a:custGeom>
              <a:avLst/>
              <a:gdLst/>
              <a:ahLst/>
              <a:cxnLst/>
              <a:rect l="l" t="t" r="r" b="b"/>
              <a:pathLst>
                <a:path w="6671512" h="2708894">
                  <a:moveTo>
                    <a:pt x="0" y="0"/>
                  </a:moveTo>
                  <a:lnTo>
                    <a:pt x="6671512" y="0"/>
                  </a:lnTo>
                  <a:lnTo>
                    <a:pt x="6671512" y="2708894"/>
                  </a:lnTo>
                  <a:lnTo>
                    <a:pt x="0" y="2708894"/>
                  </a:lnTo>
                  <a:close/>
                </a:path>
              </a:pathLst>
            </a:custGeom>
            <a:solidFill>
              <a:srgbClr val="2B4A9D"/>
            </a:solidFill>
          </p:spPr>
        </p:sp>
      </p:grpSp>
      <p:grpSp>
        <p:nvGrpSpPr>
          <p:cNvPr id="4" name="Group 4"/>
          <p:cNvGrpSpPr/>
          <p:nvPr/>
        </p:nvGrpSpPr>
        <p:grpSpPr>
          <a:xfrm>
            <a:off x="0" y="-9994"/>
            <a:ext cx="18288000" cy="511002"/>
            <a:chOff x="0" y="0"/>
            <a:chExt cx="5454170" cy="152400"/>
          </a:xfrm>
        </p:grpSpPr>
        <p:sp>
          <p:nvSpPr>
            <p:cNvPr id="5" name="Freeform 5"/>
            <p:cNvSpPr/>
            <p:nvPr/>
          </p:nvSpPr>
          <p:spPr>
            <a:xfrm>
              <a:off x="0" y="0"/>
              <a:ext cx="5454171" cy="152400"/>
            </a:xfrm>
            <a:custGeom>
              <a:avLst/>
              <a:gdLst/>
              <a:ahLst/>
              <a:cxnLst/>
              <a:rect l="l" t="t" r="r" b="b"/>
              <a:pathLst>
                <a:path w="5454171" h="152400">
                  <a:moveTo>
                    <a:pt x="0" y="0"/>
                  </a:moveTo>
                  <a:lnTo>
                    <a:pt x="5454171" y="0"/>
                  </a:lnTo>
                  <a:lnTo>
                    <a:pt x="5454171" y="152400"/>
                  </a:lnTo>
                  <a:lnTo>
                    <a:pt x="0" y="152400"/>
                  </a:lnTo>
                  <a:close/>
                </a:path>
              </a:pathLst>
            </a:custGeom>
            <a:solidFill>
              <a:srgbClr val="2B4A9D"/>
            </a:solidFill>
          </p:spPr>
        </p:sp>
      </p:grpSp>
      <p:sp>
        <p:nvSpPr>
          <p:cNvPr id="6" name="TextBox 6"/>
          <p:cNvSpPr txBox="1"/>
          <p:nvPr/>
        </p:nvSpPr>
        <p:spPr>
          <a:xfrm>
            <a:off x="7556065" y="1057275"/>
            <a:ext cx="9703235" cy="1190625"/>
          </a:xfrm>
          <a:prstGeom prst="rect">
            <a:avLst/>
          </a:prstGeom>
        </p:spPr>
        <p:txBody>
          <a:bodyPr lIns="0" tIns="0" rIns="0" bIns="0" rtlCol="0" anchor="t">
            <a:spAutoFit/>
          </a:bodyPr>
          <a:lstStyle/>
          <a:p>
            <a:pPr algn="ctr">
              <a:lnSpc>
                <a:spcPts val="8400"/>
              </a:lnSpc>
            </a:pPr>
            <a:r>
              <a:rPr lang="en-US" sz="8000" spc="400">
                <a:solidFill>
                  <a:srgbClr val="5271FF"/>
                </a:solidFill>
                <a:latin typeface="Poppins ExtraBold"/>
              </a:rPr>
              <a:t>REFERENCES</a:t>
            </a:r>
          </a:p>
        </p:txBody>
      </p:sp>
      <p:grpSp>
        <p:nvGrpSpPr>
          <p:cNvPr id="7" name="Group 7"/>
          <p:cNvGrpSpPr/>
          <p:nvPr/>
        </p:nvGrpSpPr>
        <p:grpSpPr>
          <a:xfrm rot="-2700000">
            <a:off x="-2070443" y="830064"/>
            <a:ext cx="4140887" cy="4140887"/>
            <a:chOff x="0" y="0"/>
            <a:chExt cx="1913890" cy="1913890"/>
          </a:xfrm>
        </p:grpSpPr>
        <p:sp>
          <p:nvSpPr>
            <p:cNvPr id="8" name="Freeform 8"/>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9" name="Group 9"/>
          <p:cNvGrpSpPr/>
          <p:nvPr/>
        </p:nvGrpSpPr>
        <p:grpSpPr>
          <a:xfrm rot="2700000">
            <a:off x="-3034462" y="712705"/>
            <a:ext cx="4476706" cy="4476706"/>
            <a:chOff x="0" y="0"/>
            <a:chExt cx="1913890" cy="1913890"/>
          </a:xfrm>
        </p:grpSpPr>
        <p:sp>
          <p:nvSpPr>
            <p:cNvPr id="10" name="Freeform 10"/>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sp>
        <p:nvSpPr>
          <p:cNvPr id="11" name="TextBox 11"/>
          <p:cNvSpPr txBox="1"/>
          <p:nvPr/>
        </p:nvSpPr>
        <p:spPr>
          <a:xfrm>
            <a:off x="2094309" y="3806120"/>
            <a:ext cx="15164991" cy="7506970"/>
          </a:xfrm>
          <a:prstGeom prst="rect">
            <a:avLst/>
          </a:prstGeom>
        </p:spPr>
        <p:txBody>
          <a:bodyPr lIns="0" tIns="0" rIns="0" bIns="0" rtlCol="0" anchor="t">
            <a:spAutoFit/>
          </a:bodyPr>
          <a:lstStyle/>
          <a:p>
            <a:pPr>
              <a:lnSpc>
                <a:spcPts val="3079"/>
              </a:lnSpc>
            </a:pPr>
            <a:r>
              <a:rPr lang="en-US" sz="2199" spc="219">
                <a:solidFill>
                  <a:srgbClr val="FFFFFF"/>
                </a:solidFill>
                <a:latin typeface="Poppins Medium"/>
              </a:rPr>
              <a:t>Bajaj Finserv Health. (2022, March 09). Unified Health Interface: Services, Benefits &amp; Registration. Bajaj Finserv Health. Retrieved December 18, 2022, from https://www.bajajfinservhealth.in/articles/unified-health-interface</a:t>
            </a:r>
          </a:p>
          <a:p>
            <a:pPr>
              <a:lnSpc>
                <a:spcPts val="3079"/>
              </a:lnSpc>
            </a:pPr>
            <a:r>
              <a:rPr lang="en-US" sz="2199" spc="219">
                <a:solidFill>
                  <a:srgbClr val="FFFFFF"/>
                </a:solidFill>
                <a:latin typeface="Poppins Medium"/>
              </a:rPr>
              <a:t>Data Archives and Why You Need Them. (n.d.). Cloudian. Retrieved December 18, 2022, from https://cloudian.com/guides/data-backup/data-archive/</a:t>
            </a:r>
          </a:p>
          <a:p>
            <a:pPr>
              <a:lnSpc>
                <a:spcPts val="3079"/>
              </a:lnSpc>
            </a:pPr>
            <a:r>
              <a:rPr lang="en-US" sz="2199" spc="219">
                <a:solidFill>
                  <a:srgbClr val="FFFFFF"/>
                </a:solidFill>
                <a:latin typeface="Poppins Medium"/>
              </a:rPr>
              <a:t>Improve patient experience with custom medical records management. (n.d.). OSP Labs. Retrieved December 18, 2022, from https://www.osplabs.com/medical-records-management/</a:t>
            </a:r>
          </a:p>
          <a:p>
            <a:pPr>
              <a:lnSpc>
                <a:spcPts val="3079"/>
              </a:lnSpc>
            </a:pPr>
            <a:r>
              <a:rPr lang="en-US" sz="2199" spc="219">
                <a:solidFill>
                  <a:srgbClr val="FFFFFF"/>
                </a:solidFill>
                <a:latin typeface="Poppins Medium"/>
              </a:rPr>
              <a:t>MySirG-official/html-project: HTML only Page. (2020, November 25). GitHub. Retrieved December 18, 2022, from https://github.com/MySirG-official/html-project</a:t>
            </a:r>
          </a:p>
          <a:p>
            <a:pPr>
              <a:lnSpc>
                <a:spcPts val="3079"/>
              </a:lnSpc>
            </a:pPr>
            <a:r>
              <a:rPr lang="en-US" sz="2199" spc="219">
                <a:solidFill>
                  <a:srgbClr val="FFFFFF"/>
                </a:solidFill>
                <a:latin typeface="Poppins Medium"/>
              </a:rPr>
              <a:t>Personal health records and patient portals. (n.d.). Mayo Clinic. Retrieved December 18, 2022, from https://www.mayoclinic.org/healthy-lifestyle/consumer-health/in-depth/personal-health-record/art-20047273</a:t>
            </a:r>
          </a:p>
          <a:p>
            <a:pPr>
              <a:lnSpc>
                <a:spcPts val="3079"/>
              </a:lnSpc>
            </a:pPr>
            <a:r>
              <a:rPr lang="en-US" sz="2199" spc="219">
                <a:solidFill>
                  <a:srgbClr val="FFFFFF"/>
                </a:solidFill>
                <a:latin typeface="Poppins Medium"/>
              </a:rPr>
              <a:t>thisbe jim/Pyrebase: A simple python wrapper for the Firebase API. (n.d.). GitHub. Retrieved December 18, 2022, from https://github.com/thisbejim/Pyrebase</a:t>
            </a:r>
          </a:p>
          <a:p>
            <a:pPr>
              <a:lnSpc>
                <a:spcPts val="2800"/>
              </a:lnSpc>
            </a:pPr>
            <a:endParaRPr lang="en-US" sz="2199" spc="219">
              <a:solidFill>
                <a:srgbClr val="FFFFFF"/>
              </a:solidFill>
              <a:latin typeface="Poppins Medium"/>
            </a:endParaRPr>
          </a:p>
          <a:p>
            <a:pPr>
              <a:lnSpc>
                <a:spcPts val="5179"/>
              </a:lnSpc>
            </a:pPr>
            <a:endParaRPr lang="en-US" sz="2199" spc="219">
              <a:solidFill>
                <a:srgbClr val="FFFFFF"/>
              </a:solidFill>
              <a:latin typeface="Poppins Medium"/>
            </a:endParaRPr>
          </a:p>
          <a:p>
            <a:pPr>
              <a:lnSpc>
                <a:spcPts val="5179"/>
              </a:lnSpc>
            </a:pPr>
            <a:endParaRPr lang="en-US" sz="2199" spc="219">
              <a:solidFill>
                <a:srgbClr val="FFFFFF"/>
              </a:solidFill>
              <a:latin typeface="Poppins Medium"/>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5271FF"/>
        </a:solidFill>
        <a:effectLst/>
      </p:bgPr>
    </p:bg>
    <p:spTree>
      <p:nvGrpSpPr>
        <p:cNvPr id="1" name=""/>
        <p:cNvGrpSpPr/>
        <p:nvPr/>
      </p:nvGrpSpPr>
      <p:grpSpPr>
        <a:xfrm>
          <a:off x="0" y="0"/>
          <a:ext cx="0" cy="0"/>
          <a:chOff x="0" y="0"/>
          <a:chExt cx="0" cy="0"/>
        </a:xfrm>
      </p:grpSpPr>
      <p:grpSp>
        <p:nvGrpSpPr>
          <p:cNvPr id="2" name="Group 2"/>
          <p:cNvGrpSpPr/>
          <p:nvPr/>
        </p:nvGrpSpPr>
        <p:grpSpPr>
          <a:xfrm>
            <a:off x="1376816" y="0"/>
            <a:ext cx="452408" cy="10287000"/>
            <a:chOff x="0" y="0"/>
            <a:chExt cx="165040" cy="3752725"/>
          </a:xfrm>
        </p:grpSpPr>
        <p:sp>
          <p:nvSpPr>
            <p:cNvPr id="3" name="Freeform 3"/>
            <p:cNvSpPr/>
            <p:nvPr/>
          </p:nvSpPr>
          <p:spPr>
            <a:xfrm>
              <a:off x="0" y="0"/>
              <a:ext cx="165040" cy="3752726"/>
            </a:xfrm>
            <a:custGeom>
              <a:avLst/>
              <a:gdLst/>
              <a:ahLst/>
              <a:cxnLst/>
              <a:rect l="l" t="t" r="r" b="b"/>
              <a:pathLst>
                <a:path w="165040" h="3752726">
                  <a:moveTo>
                    <a:pt x="0" y="0"/>
                  </a:moveTo>
                  <a:lnTo>
                    <a:pt x="165040" y="0"/>
                  </a:lnTo>
                  <a:lnTo>
                    <a:pt x="165040" y="3752726"/>
                  </a:lnTo>
                  <a:lnTo>
                    <a:pt x="0" y="3752726"/>
                  </a:lnTo>
                  <a:close/>
                </a:path>
              </a:pathLst>
            </a:custGeom>
            <a:solidFill>
              <a:srgbClr val="2B4A9D"/>
            </a:solidFill>
          </p:spPr>
        </p:sp>
      </p:grpSp>
      <p:grpSp>
        <p:nvGrpSpPr>
          <p:cNvPr id="4" name="Group 4"/>
          <p:cNvGrpSpPr/>
          <p:nvPr/>
        </p:nvGrpSpPr>
        <p:grpSpPr>
          <a:xfrm rot="-2700000">
            <a:off x="13610671" y="541028"/>
            <a:ext cx="10176144" cy="10176144"/>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2B4A9D"/>
            </a:solidFill>
          </p:spPr>
        </p:sp>
      </p:grpSp>
      <p:grpSp>
        <p:nvGrpSpPr>
          <p:cNvPr id="6" name="Group 6"/>
          <p:cNvGrpSpPr/>
          <p:nvPr/>
        </p:nvGrpSpPr>
        <p:grpSpPr>
          <a:xfrm rot="2700000">
            <a:off x="15352099" y="776751"/>
            <a:ext cx="8459401" cy="9395227"/>
            <a:chOff x="0" y="0"/>
            <a:chExt cx="1723254" cy="1913890"/>
          </a:xfrm>
        </p:grpSpPr>
        <p:sp>
          <p:nvSpPr>
            <p:cNvPr id="7" name="Freeform 7"/>
            <p:cNvSpPr/>
            <p:nvPr/>
          </p:nvSpPr>
          <p:spPr>
            <a:xfrm>
              <a:off x="0" y="0"/>
              <a:ext cx="1723254" cy="1913890"/>
            </a:xfrm>
            <a:custGeom>
              <a:avLst/>
              <a:gdLst/>
              <a:ahLst/>
              <a:cxnLst/>
              <a:rect l="l" t="t" r="r" b="b"/>
              <a:pathLst>
                <a:path w="1723254" h="1913890">
                  <a:moveTo>
                    <a:pt x="0" y="0"/>
                  </a:moveTo>
                  <a:lnTo>
                    <a:pt x="0" y="1913890"/>
                  </a:lnTo>
                  <a:lnTo>
                    <a:pt x="1723254" y="1913890"/>
                  </a:lnTo>
                  <a:lnTo>
                    <a:pt x="1723254" y="0"/>
                  </a:lnTo>
                  <a:lnTo>
                    <a:pt x="0" y="0"/>
                  </a:lnTo>
                  <a:close/>
                  <a:moveTo>
                    <a:pt x="1662294" y="1852930"/>
                  </a:moveTo>
                  <a:lnTo>
                    <a:pt x="59690" y="1852930"/>
                  </a:lnTo>
                  <a:lnTo>
                    <a:pt x="59690" y="59690"/>
                  </a:lnTo>
                  <a:lnTo>
                    <a:pt x="1662294" y="59690"/>
                  </a:lnTo>
                  <a:lnTo>
                    <a:pt x="1662294" y="1852930"/>
                  </a:lnTo>
                  <a:close/>
                </a:path>
              </a:pathLst>
            </a:custGeom>
            <a:solidFill>
              <a:srgbClr val="FFFFFF"/>
            </a:solidFill>
          </p:spPr>
        </p:sp>
      </p:grpSp>
      <p:grpSp>
        <p:nvGrpSpPr>
          <p:cNvPr id="8" name="Group 8"/>
          <p:cNvGrpSpPr/>
          <p:nvPr/>
        </p:nvGrpSpPr>
        <p:grpSpPr>
          <a:xfrm rot="2700000">
            <a:off x="12779799" y="8387859"/>
            <a:ext cx="6164339" cy="6164339"/>
            <a:chOff x="0" y="0"/>
            <a:chExt cx="1913890" cy="1913890"/>
          </a:xfrm>
        </p:grpSpPr>
        <p:sp>
          <p:nvSpPr>
            <p:cNvPr id="9" name="Freeform 9"/>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10" name="Group 10"/>
          <p:cNvGrpSpPr/>
          <p:nvPr/>
        </p:nvGrpSpPr>
        <p:grpSpPr>
          <a:xfrm rot="2700000">
            <a:off x="11524419" y="-3920369"/>
            <a:ext cx="6164339" cy="6164339"/>
            <a:chOff x="0" y="0"/>
            <a:chExt cx="1913890" cy="1913890"/>
          </a:xfrm>
        </p:grpSpPr>
        <p:sp>
          <p:nvSpPr>
            <p:cNvPr id="11" name="Freeform 11"/>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sp>
        <p:nvSpPr>
          <p:cNvPr id="12" name="TextBox 12"/>
          <p:cNvSpPr txBox="1"/>
          <p:nvPr/>
        </p:nvSpPr>
        <p:spPr>
          <a:xfrm>
            <a:off x="2931380" y="3234896"/>
            <a:ext cx="7469585" cy="3469039"/>
          </a:xfrm>
          <a:prstGeom prst="rect">
            <a:avLst/>
          </a:prstGeom>
        </p:spPr>
        <p:txBody>
          <a:bodyPr lIns="0" tIns="0" rIns="0" bIns="0" rtlCol="0" anchor="t">
            <a:spAutoFit/>
          </a:bodyPr>
          <a:lstStyle/>
          <a:p>
            <a:pPr algn="ctr">
              <a:lnSpc>
                <a:spcPts val="13543"/>
              </a:lnSpc>
            </a:pPr>
            <a:r>
              <a:rPr lang="en-US" sz="9673">
                <a:solidFill>
                  <a:srgbClr val="FFFFFF"/>
                </a:solidFill>
                <a:latin typeface="Poppins Medium"/>
              </a:rPr>
              <a:t>ANY </a:t>
            </a:r>
          </a:p>
          <a:p>
            <a:pPr algn="ctr">
              <a:lnSpc>
                <a:spcPts val="13543"/>
              </a:lnSpc>
            </a:pPr>
            <a:r>
              <a:rPr lang="en-US" sz="9673">
                <a:solidFill>
                  <a:srgbClr val="FFFFFF"/>
                </a:solidFill>
                <a:latin typeface="Poppins Medium"/>
              </a:rPr>
              <a:t>QUESTIONS?</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5271FF"/>
        </a:solidFill>
        <a:effectLst/>
      </p:bgPr>
    </p:bg>
    <p:spTree>
      <p:nvGrpSpPr>
        <p:cNvPr id="1" name=""/>
        <p:cNvGrpSpPr/>
        <p:nvPr/>
      </p:nvGrpSpPr>
      <p:grpSpPr>
        <a:xfrm>
          <a:off x="0" y="0"/>
          <a:ext cx="0" cy="0"/>
          <a:chOff x="0" y="0"/>
          <a:chExt cx="0" cy="0"/>
        </a:xfrm>
      </p:grpSpPr>
      <p:grpSp>
        <p:nvGrpSpPr>
          <p:cNvPr id="2" name="Group 2"/>
          <p:cNvGrpSpPr/>
          <p:nvPr/>
        </p:nvGrpSpPr>
        <p:grpSpPr>
          <a:xfrm>
            <a:off x="1376816" y="0"/>
            <a:ext cx="452408" cy="10287000"/>
            <a:chOff x="0" y="0"/>
            <a:chExt cx="165040" cy="3752725"/>
          </a:xfrm>
        </p:grpSpPr>
        <p:sp>
          <p:nvSpPr>
            <p:cNvPr id="3" name="Freeform 3"/>
            <p:cNvSpPr/>
            <p:nvPr/>
          </p:nvSpPr>
          <p:spPr>
            <a:xfrm>
              <a:off x="0" y="0"/>
              <a:ext cx="165040" cy="3752726"/>
            </a:xfrm>
            <a:custGeom>
              <a:avLst/>
              <a:gdLst/>
              <a:ahLst/>
              <a:cxnLst/>
              <a:rect l="l" t="t" r="r" b="b"/>
              <a:pathLst>
                <a:path w="165040" h="3752726">
                  <a:moveTo>
                    <a:pt x="0" y="0"/>
                  </a:moveTo>
                  <a:lnTo>
                    <a:pt x="165040" y="0"/>
                  </a:lnTo>
                  <a:lnTo>
                    <a:pt x="165040" y="3752726"/>
                  </a:lnTo>
                  <a:lnTo>
                    <a:pt x="0" y="3752726"/>
                  </a:lnTo>
                  <a:close/>
                </a:path>
              </a:pathLst>
            </a:custGeom>
            <a:solidFill>
              <a:srgbClr val="2B4A9D"/>
            </a:solidFill>
          </p:spPr>
        </p:sp>
      </p:grpSp>
      <p:grpSp>
        <p:nvGrpSpPr>
          <p:cNvPr id="4" name="Group 4"/>
          <p:cNvGrpSpPr/>
          <p:nvPr/>
        </p:nvGrpSpPr>
        <p:grpSpPr>
          <a:xfrm rot="-2700000">
            <a:off x="13610671" y="541028"/>
            <a:ext cx="10176144" cy="10176144"/>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2B4A9D"/>
            </a:solidFill>
          </p:spPr>
        </p:sp>
      </p:grpSp>
      <p:grpSp>
        <p:nvGrpSpPr>
          <p:cNvPr id="6" name="Group 6"/>
          <p:cNvGrpSpPr/>
          <p:nvPr/>
        </p:nvGrpSpPr>
        <p:grpSpPr>
          <a:xfrm rot="2700000">
            <a:off x="15352099" y="776751"/>
            <a:ext cx="8459401" cy="9395227"/>
            <a:chOff x="0" y="0"/>
            <a:chExt cx="1723254" cy="1913890"/>
          </a:xfrm>
        </p:grpSpPr>
        <p:sp>
          <p:nvSpPr>
            <p:cNvPr id="7" name="Freeform 7"/>
            <p:cNvSpPr/>
            <p:nvPr/>
          </p:nvSpPr>
          <p:spPr>
            <a:xfrm>
              <a:off x="0" y="0"/>
              <a:ext cx="1723254" cy="1913890"/>
            </a:xfrm>
            <a:custGeom>
              <a:avLst/>
              <a:gdLst/>
              <a:ahLst/>
              <a:cxnLst/>
              <a:rect l="l" t="t" r="r" b="b"/>
              <a:pathLst>
                <a:path w="1723254" h="1913890">
                  <a:moveTo>
                    <a:pt x="0" y="0"/>
                  </a:moveTo>
                  <a:lnTo>
                    <a:pt x="0" y="1913890"/>
                  </a:lnTo>
                  <a:lnTo>
                    <a:pt x="1723254" y="1913890"/>
                  </a:lnTo>
                  <a:lnTo>
                    <a:pt x="1723254" y="0"/>
                  </a:lnTo>
                  <a:lnTo>
                    <a:pt x="0" y="0"/>
                  </a:lnTo>
                  <a:close/>
                  <a:moveTo>
                    <a:pt x="1662294" y="1852930"/>
                  </a:moveTo>
                  <a:lnTo>
                    <a:pt x="59690" y="1852930"/>
                  </a:lnTo>
                  <a:lnTo>
                    <a:pt x="59690" y="59690"/>
                  </a:lnTo>
                  <a:lnTo>
                    <a:pt x="1662294" y="59690"/>
                  </a:lnTo>
                  <a:lnTo>
                    <a:pt x="1662294" y="1852930"/>
                  </a:lnTo>
                  <a:close/>
                </a:path>
              </a:pathLst>
            </a:custGeom>
            <a:solidFill>
              <a:srgbClr val="FFFFFF"/>
            </a:solidFill>
          </p:spPr>
        </p:sp>
      </p:grpSp>
      <p:grpSp>
        <p:nvGrpSpPr>
          <p:cNvPr id="8" name="Group 8"/>
          <p:cNvGrpSpPr/>
          <p:nvPr/>
        </p:nvGrpSpPr>
        <p:grpSpPr>
          <a:xfrm rot="2700000">
            <a:off x="12779799" y="8387859"/>
            <a:ext cx="6164339" cy="6164339"/>
            <a:chOff x="0" y="0"/>
            <a:chExt cx="1913890" cy="1913890"/>
          </a:xfrm>
        </p:grpSpPr>
        <p:sp>
          <p:nvSpPr>
            <p:cNvPr id="9" name="Freeform 9"/>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10" name="Group 10"/>
          <p:cNvGrpSpPr/>
          <p:nvPr/>
        </p:nvGrpSpPr>
        <p:grpSpPr>
          <a:xfrm rot="2700000">
            <a:off x="11524419" y="-3920369"/>
            <a:ext cx="6164339" cy="6164339"/>
            <a:chOff x="0" y="0"/>
            <a:chExt cx="1913890" cy="1913890"/>
          </a:xfrm>
        </p:grpSpPr>
        <p:sp>
          <p:nvSpPr>
            <p:cNvPr id="11" name="Freeform 11"/>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sp>
        <p:nvSpPr>
          <p:cNvPr id="12" name="TextBox 12"/>
          <p:cNvSpPr txBox="1"/>
          <p:nvPr/>
        </p:nvSpPr>
        <p:spPr>
          <a:xfrm>
            <a:off x="2942694" y="4580123"/>
            <a:ext cx="6952179" cy="3469039"/>
          </a:xfrm>
          <a:prstGeom prst="rect">
            <a:avLst/>
          </a:prstGeom>
        </p:spPr>
        <p:txBody>
          <a:bodyPr lIns="0" tIns="0" rIns="0" bIns="0" rtlCol="0" anchor="t">
            <a:spAutoFit/>
          </a:bodyPr>
          <a:lstStyle/>
          <a:p>
            <a:pPr algn="ctr">
              <a:lnSpc>
                <a:spcPts val="13543"/>
              </a:lnSpc>
            </a:pPr>
            <a:r>
              <a:rPr lang="en-US" sz="9673">
                <a:solidFill>
                  <a:srgbClr val="FFFFFF"/>
                </a:solidFill>
                <a:latin typeface="Poppins Medium"/>
              </a:rPr>
              <a:t>THANK YOU</a:t>
            </a:r>
          </a:p>
          <a:p>
            <a:pPr algn="ctr">
              <a:lnSpc>
                <a:spcPts val="13543"/>
              </a:lnSpc>
            </a:pPr>
            <a:endParaRPr lang="en-US" sz="9673">
              <a:solidFill>
                <a:srgbClr val="FFFFFF"/>
              </a:solidFill>
              <a:latin typeface="Poppins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2861360"/>
            <a:ext cx="18288000" cy="7425640"/>
            <a:chOff x="0" y="0"/>
            <a:chExt cx="6671512" cy="2708894"/>
          </a:xfrm>
        </p:grpSpPr>
        <p:sp>
          <p:nvSpPr>
            <p:cNvPr id="3" name="Freeform 3"/>
            <p:cNvSpPr/>
            <p:nvPr/>
          </p:nvSpPr>
          <p:spPr>
            <a:xfrm>
              <a:off x="0" y="0"/>
              <a:ext cx="6671512" cy="2708894"/>
            </a:xfrm>
            <a:custGeom>
              <a:avLst/>
              <a:gdLst/>
              <a:ahLst/>
              <a:cxnLst/>
              <a:rect l="l" t="t" r="r" b="b"/>
              <a:pathLst>
                <a:path w="6671512" h="2708894">
                  <a:moveTo>
                    <a:pt x="0" y="0"/>
                  </a:moveTo>
                  <a:lnTo>
                    <a:pt x="6671512" y="0"/>
                  </a:lnTo>
                  <a:lnTo>
                    <a:pt x="6671512" y="2708894"/>
                  </a:lnTo>
                  <a:lnTo>
                    <a:pt x="0" y="2708894"/>
                  </a:lnTo>
                  <a:close/>
                </a:path>
              </a:pathLst>
            </a:custGeom>
            <a:solidFill>
              <a:srgbClr val="2B4A9D"/>
            </a:solidFill>
          </p:spPr>
        </p:sp>
      </p:grpSp>
      <p:grpSp>
        <p:nvGrpSpPr>
          <p:cNvPr id="4" name="Group 4"/>
          <p:cNvGrpSpPr/>
          <p:nvPr/>
        </p:nvGrpSpPr>
        <p:grpSpPr>
          <a:xfrm>
            <a:off x="0" y="-9994"/>
            <a:ext cx="18288000" cy="511002"/>
            <a:chOff x="0" y="0"/>
            <a:chExt cx="5454170" cy="152400"/>
          </a:xfrm>
        </p:grpSpPr>
        <p:sp>
          <p:nvSpPr>
            <p:cNvPr id="5" name="Freeform 5"/>
            <p:cNvSpPr/>
            <p:nvPr/>
          </p:nvSpPr>
          <p:spPr>
            <a:xfrm>
              <a:off x="0" y="0"/>
              <a:ext cx="5454171" cy="152400"/>
            </a:xfrm>
            <a:custGeom>
              <a:avLst/>
              <a:gdLst/>
              <a:ahLst/>
              <a:cxnLst/>
              <a:rect l="l" t="t" r="r" b="b"/>
              <a:pathLst>
                <a:path w="5454171" h="152400">
                  <a:moveTo>
                    <a:pt x="0" y="0"/>
                  </a:moveTo>
                  <a:lnTo>
                    <a:pt x="5454171" y="0"/>
                  </a:lnTo>
                  <a:lnTo>
                    <a:pt x="5454171" y="152400"/>
                  </a:lnTo>
                  <a:lnTo>
                    <a:pt x="0" y="152400"/>
                  </a:lnTo>
                  <a:close/>
                </a:path>
              </a:pathLst>
            </a:custGeom>
            <a:solidFill>
              <a:srgbClr val="2B4A9D"/>
            </a:solidFill>
          </p:spPr>
        </p:sp>
      </p:grpSp>
      <p:sp>
        <p:nvSpPr>
          <p:cNvPr id="6" name="TextBox 6"/>
          <p:cNvSpPr txBox="1"/>
          <p:nvPr/>
        </p:nvSpPr>
        <p:spPr>
          <a:xfrm>
            <a:off x="10155990" y="1100159"/>
            <a:ext cx="6395920" cy="1190517"/>
          </a:xfrm>
          <a:prstGeom prst="rect">
            <a:avLst/>
          </a:prstGeom>
        </p:spPr>
        <p:txBody>
          <a:bodyPr lIns="0" tIns="0" rIns="0" bIns="0" rtlCol="0" anchor="t">
            <a:spAutoFit/>
          </a:bodyPr>
          <a:lstStyle/>
          <a:p>
            <a:pPr algn="ctr">
              <a:lnSpc>
                <a:spcPts val="8400"/>
              </a:lnSpc>
            </a:pPr>
            <a:r>
              <a:rPr lang="en-US" sz="8000" spc="400">
                <a:solidFill>
                  <a:srgbClr val="5271FF"/>
                </a:solidFill>
                <a:latin typeface="Poppins ExtraBold"/>
              </a:rPr>
              <a:t>OBJECTIVE </a:t>
            </a:r>
          </a:p>
        </p:txBody>
      </p:sp>
      <p:grpSp>
        <p:nvGrpSpPr>
          <p:cNvPr id="7" name="Group 7"/>
          <p:cNvGrpSpPr/>
          <p:nvPr/>
        </p:nvGrpSpPr>
        <p:grpSpPr>
          <a:xfrm rot="-2700000">
            <a:off x="-2070443" y="830064"/>
            <a:ext cx="4140887" cy="4140887"/>
            <a:chOff x="0" y="0"/>
            <a:chExt cx="1913890" cy="1913890"/>
          </a:xfrm>
        </p:grpSpPr>
        <p:sp>
          <p:nvSpPr>
            <p:cNvPr id="8" name="Freeform 8"/>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9" name="Group 9"/>
          <p:cNvGrpSpPr/>
          <p:nvPr/>
        </p:nvGrpSpPr>
        <p:grpSpPr>
          <a:xfrm rot="2700000">
            <a:off x="-3034462" y="712705"/>
            <a:ext cx="4476706" cy="4476706"/>
            <a:chOff x="0" y="0"/>
            <a:chExt cx="1913890" cy="1913890"/>
          </a:xfrm>
        </p:grpSpPr>
        <p:sp>
          <p:nvSpPr>
            <p:cNvPr id="10" name="Freeform 10"/>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11" name="Group 11"/>
          <p:cNvGrpSpPr/>
          <p:nvPr/>
        </p:nvGrpSpPr>
        <p:grpSpPr>
          <a:xfrm rot="-5400000">
            <a:off x="-3374537" y="6494703"/>
            <a:ext cx="7166833" cy="417760"/>
            <a:chOff x="0" y="0"/>
            <a:chExt cx="2614480" cy="152400"/>
          </a:xfrm>
        </p:grpSpPr>
        <p:sp>
          <p:nvSpPr>
            <p:cNvPr id="12" name="Freeform 12"/>
            <p:cNvSpPr/>
            <p:nvPr/>
          </p:nvSpPr>
          <p:spPr>
            <a:xfrm>
              <a:off x="0" y="0"/>
              <a:ext cx="2614480" cy="152400"/>
            </a:xfrm>
            <a:custGeom>
              <a:avLst/>
              <a:gdLst/>
              <a:ahLst/>
              <a:cxnLst/>
              <a:rect l="l" t="t" r="r" b="b"/>
              <a:pathLst>
                <a:path w="2614480" h="152400">
                  <a:moveTo>
                    <a:pt x="0" y="0"/>
                  </a:moveTo>
                  <a:lnTo>
                    <a:pt x="2614480" y="0"/>
                  </a:lnTo>
                  <a:lnTo>
                    <a:pt x="2614480" y="152400"/>
                  </a:lnTo>
                  <a:lnTo>
                    <a:pt x="0" y="152400"/>
                  </a:lnTo>
                  <a:close/>
                </a:path>
              </a:pathLst>
            </a:custGeom>
            <a:solidFill>
              <a:srgbClr val="5271FF"/>
            </a:solidFill>
          </p:spPr>
        </p:sp>
      </p:grpSp>
      <p:sp>
        <p:nvSpPr>
          <p:cNvPr id="13" name="TextBox 13"/>
          <p:cNvSpPr txBox="1"/>
          <p:nvPr/>
        </p:nvSpPr>
        <p:spPr>
          <a:xfrm>
            <a:off x="2369400" y="4755862"/>
            <a:ext cx="14983185" cy="3743325"/>
          </a:xfrm>
          <a:prstGeom prst="rect">
            <a:avLst/>
          </a:prstGeom>
        </p:spPr>
        <p:txBody>
          <a:bodyPr lIns="0" tIns="0" rIns="0" bIns="0" rtlCol="0" anchor="t">
            <a:spAutoFit/>
          </a:bodyPr>
          <a:lstStyle/>
          <a:p>
            <a:pPr algn="just">
              <a:lnSpc>
                <a:spcPts val="4200"/>
              </a:lnSpc>
            </a:pPr>
            <a:endParaRPr/>
          </a:p>
          <a:p>
            <a:pPr algn="just">
              <a:lnSpc>
                <a:spcPts val="4200"/>
              </a:lnSpc>
            </a:pPr>
            <a:r>
              <a:rPr lang="en-US" sz="3000" spc="300">
                <a:solidFill>
                  <a:srgbClr val="FFFFFF"/>
                </a:solidFill>
                <a:latin typeface="Poppins Medium Bold"/>
              </a:rPr>
              <a:t>The project's main objective is to develop an end-to-end solution for storing and maintaining medical reports using deep learning algorithms and image processing.</a:t>
            </a:r>
          </a:p>
          <a:p>
            <a:pPr algn="just">
              <a:lnSpc>
                <a:spcPts val="4200"/>
              </a:lnSpc>
            </a:pPr>
            <a:endParaRPr lang="en-US" sz="3000" spc="300">
              <a:solidFill>
                <a:srgbClr val="FFFFFF"/>
              </a:solidFill>
              <a:latin typeface="Poppins Medium Bold"/>
            </a:endParaRPr>
          </a:p>
          <a:p>
            <a:pPr algn="just">
              <a:lnSpc>
                <a:spcPts val="4200"/>
              </a:lnSpc>
            </a:pPr>
            <a:endParaRPr lang="en-US" sz="3000" spc="300">
              <a:solidFill>
                <a:srgbClr val="FFFFFF"/>
              </a:solidFill>
              <a:latin typeface="Poppins Medium Bold"/>
            </a:endParaRPr>
          </a:p>
          <a:p>
            <a:pPr algn="just">
              <a:lnSpc>
                <a:spcPts val="4200"/>
              </a:lnSpc>
              <a:spcBef>
                <a:spcPct val="0"/>
              </a:spcBef>
            </a:pPr>
            <a:endParaRPr lang="en-US" sz="3000" spc="300">
              <a:solidFill>
                <a:srgbClr val="FFFFFF"/>
              </a:solidFill>
              <a:latin typeface="Poppins Medium 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2861360"/>
            <a:ext cx="18288000" cy="7425640"/>
            <a:chOff x="0" y="0"/>
            <a:chExt cx="6671512" cy="2708894"/>
          </a:xfrm>
        </p:grpSpPr>
        <p:sp>
          <p:nvSpPr>
            <p:cNvPr id="3" name="Freeform 3"/>
            <p:cNvSpPr/>
            <p:nvPr/>
          </p:nvSpPr>
          <p:spPr>
            <a:xfrm>
              <a:off x="0" y="0"/>
              <a:ext cx="6671512" cy="2708894"/>
            </a:xfrm>
            <a:custGeom>
              <a:avLst/>
              <a:gdLst/>
              <a:ahLst/>
              <a:cxnLst/>
              <a:rect l="l" t="t" r="r" b="b"/>
              <a:pathLst>
                <a:path w="6671512" h="2708894">
                  <a:moveTo>
                    <a:pt x="0" y="0"/>
                  </a:moveTo>
                  <a:lnTo>
                    <a:pt x="6671512" y="0"/>
                  </a:lnTo>
                  <a:lnTo>
                    <a:pt x="6671512" y="2708894"/>
                  </a:lnTo>
                  <a:lnTo>
                    <a:pt x="0" y="2708894"/>
                  </a:lnTo>
                  <a:close/>
                </a:path>
              </a:pathLst>
            </a:custGeom>
            <a:solidFill>
              <a:srgbClr val="2B4A9D"/>
            </a:solidFill>
          </p:spPr>
        </p:sp>
      </p:grpSp>
      <p:grpSp>
        <p:nvGrpSpPr>
          <p:cNvPr id="4" name="Group 4"/>
          <p:cNvGrpSpPr/>
          <p:nvPr/>
        </p:nvGrpSpPr>
        <p:grpSpPr>
          <a:xfrm>
            <a:off x="0" y="-9994"/>
            <a:ext cx="18288000" cy="511002"/>
            <a:chOff x="0" y="0"/>
            <a:chExt cx="5454170" cy="152400"/>
          </a:xfrm>
        </p:grpSpPr>
        <p:sp>
          <p:nvSpPr>
            <p:cNvPr id="5" name="Freeform 5"/>
            <p:cNvSpPr/>
            <p:nvPr/>
          </p:nvSpPr>
          <p:spPr>
            <a:xfrm>
              <a:off x="0" y="0"/>
              <a:ext cx="5454171" cy="152400"/>
            </a:xfrm>
            <a:custGeom>
              <a:avLst/>
              <a:gdLst/>
              <a:ahLst/>
              <a:cxnLst/>
              <a:rect l="l" t="t" r="r" b="b"/>
              <a:pathLst>
                <a:path w="5454171" h="152400">
                  <a:moveTo>
                    <a:pt x="0" y="0"/>
                  </a:moveTo>
                  <a:lnTo>
                    <a:pt x="5454171" y="0"/>
                  </a:lnTo>
                  <a:lnTo>
                    <a:pt x="5454171" y="152400"/>
                  </a:lnTo>
                  <a:lnTo>
                    <a:pt x="0" y="152400"/>
                  </a:lnTo>
                  <a:close/>
                </a:path>
              </a:pathLst>
            </a:custGeom>
            <a:solidFill>
              <a:srgbClr val="2B4A9D"/>
            </a:solidFill>
          </p:spPr>
        </p:sp>
      </p:grpSp>
      <p:sp>
        <p:nvSpPr>
          <p:cNvPr id="6" name="TextBox 6"/>
          <p:cNvSpPr txBox="1"/>
          <p:nvPr/>
        </p:nvSpPr>
        <p:spPr>
          <a:xfrm>
            <a:off x="8749628" y="1100159"/>
            <a:ext cx="8894423" cy="1190625"/>
          </a:xfrm>
          <a:prstGeom prst="rect">
            <a:avLst/>
          </a:prstGeom>
        </p:spPr>
        <p:txBody>
          <a:bodyPr lIns="0" tIns="0" rIns="0" bIns="0" rtlCol="0" anchor="t">
            <a:spAutoFit/>
          </a:bodyPr>
          <a:lstStyle/>
          <a:p>
            <a:pPr algn="ctr">
              <a:lnSpc>
                <a:spcPts val="8400"/>
              </a:lnSpc>
            </a:pPr>
            <a:r>
              <a:rPr lang="en-US" sz="8000" spc="400">
                <a:solidFill>
                  <a:srgbClr val="5271FF"/>
                </a:solidFill>
                <a:latin typeface="Poppins ExtraBold"/>
              </a:rPr>
              <a:t>INTRODUCTION </a:t>
            </a:r>
          </a:p>
        </p:txBody>
      </p:sp>
      <p:grpSp>
        <p:nvGrpSpPr>
          <p:cNvPr id="7" name="Group 7"/>
          <p:cNvGrpSpPr/>
          <p:nvPr/>
        </p:nvGrpSpPr>
        <p:grpSpPr>
          <a:xfrm rot="-2700000">
            <a:off x="-2070443" y="830064"/>
            <a:ext cx="4140887" cy="4140887"/>
            <a:chOff x="0" y="0"/>
            <a:chExt cx="1913890" cy="1913890"/>
          </a:xfrm>
        </p:grpSpPr>
        <p:sp>
          <p:nvSpPr>
            <p:cNvPr id="8" name="Freeform 8"/>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9" name="Group 9"/>
          <p:cNvGrpSpPr/>
          <p:nvPr/>
        </p:nvGrpSpPr>
        <p:grpSpPr>
          <a:xfrm rot="2700000">
            <a:off x="-3034462" y="712705"/>
            <a:ext cx="4476706" cy="4476706"/>
            <a:chOff x="0" y="0"/>
            <a:chExt cx="1913890" cy="1913890"/>
          </a:xfrm>
        </p:grpSpPr>
        <p:sp>
          <p:nvSpPr>
            <p:cNvPr id="10" name="Freeform 10"/>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11" name="Group 11"/>
          <p:cNvGrpSpPr/>
          <p:nvPr/>
        </p:nvGrpSpPr>
        <p:grpSpPr>
          <a:xfrm rot="-5400000">
            <a:off x="-3374537" y="6494703"/>
            <a:ext cx="7166833" cy="417760"/>
            <a:chOff x="0" y="0"/>
            <a:chExt cx="2614480" cy="152400"/>
          </a:xfrm>
        </p:grpSpPr>
        <p:sp>
          <p:nvSpPr>
            <p:cNvPr id="12" name="Freeform 12"/>
            <p:cNvSpPr/>
            <p:nvPr/>
          </p:nvSpPr>
          <p:spPr>
            <a:xfrm>
              <a:off x="0" y="0"/>
              <a:ext cx="2614480" cy="152400"/>
            </a:xfrm>
            <a:custGeom>
              <a:avLst/>
              <a:gdLst/>
              <a:ahLst/>
              <a:cxnLst/>
              <a:rect l="l" t="t" r="r" b="b"/>
              <a:pathLst>
                <a:path w="2614480" h="152400">
                  <a:moveTo>
                    <a:pt x="0" y="0"/>
                  </a:moveTo>
                  <a:lnTo>
                    <a:pt x="2614480" y="0"/>
                  </a:lnTo>
                  <a:lnTo>
                    <a:pt x="2614480" y="152400"/>
                  </a:lnTo>
                  <a:lnTo>
                    <a:pt x="0" y="152400"/>
                  </a:lnTo>
                  <a:close/>
                </a:path>
              </a:pathLst>
            </a:custGeom>
            <a:solidFill>
              <a:srgbClr val="5271FF"/>
            </a:solidFill>
          </p:spPr>
        </p:sp>
      </p:grpSp>
      <p:sp>
        <p:nvSpPr>
          <p:cNvPr id="13" name="TextBox 13"/>
          <p:cNvSpPr txBox="1"/>
          <p:nvPr/>
        </p:nvSpPr>
        <p:spPr>
          <a:xfrm>
            <a:off x="2369400" y="3649836"/>
            <a:ext cx="14889900" cy="6207125"/>
          </a:xfrm>
          <a:prstGeom prst="rect">
            <a:avLst/>
          </a:prstGeom>
        </p:spPr>
        <p:txBody>
          <a:bodyPr lIns="0" tIns="0" rIns="0" bIns="0" rtlCol="0" anchor="t">
            <a:spAutoFit/>
          </a:bodyPr>
          <a:lstStyle/>
          <a:p>
            <a:pPr algn="just">
              <a:lnSpc>
                <a:spcPts val="4900"/>
              </a:lnSpc>
              <a:spcBef>
                <a:spcPct val="0"/>
              </a:spcBef>
            </a:pPr>
            <a:r>
              <a:rPr lang="en-US" sz="3500" spc="350">
                <a:solidFill>
                  <a:srgbClr val="FFFFFF"/>
                </a:solidFill>
                <a:latin typeface="Poppins Medium"/>
              </a:rPr>
              <a:t>80% of all healthcare data is unstructured and inaccessible for further processing. This limits the quantity of usable data and also limits a healthcare organization’s decision-making capabilities. According to a study, 30% of healthcare costs are associated with administrative tasks. AI can automate some of these tasks. The global healthcare AI market size is expected to grow from USD 3.64 billion in 2019 to USD 33.42 billion by 2026, at a Compound Annual Growth Rate (CAGR) of 46.21% during the forecast period.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6432" y="245507"/>
            <a:ext cx="18288000" cy="10170897"/>
            <a:chOff x="0" y="0"/>
            <a:chExt cx="6671512" cy="3710371"/>
          </a:xfrm>
        </p:grpSpPr>
        <p:sp>
          <p:nvSpPr>
            <p:cNvPr id="3" name="Freeform 3"/>
            <p:cNvSpPr/>
            <p:nvPr/>
          </p:nvSpPr>
          <p:spPr>
            <a:xfrm>
              <a:off x="0" y="0"/>
              <a:ext cx="6671512" cy="3710370"/>
            </a:xfrm>
            <a:custGeom>
              <a:avLst/>
              <a:gdLst/>
              <a:ahLst/>
              <a:cxnLst/>
              <a:rect l="l" t="t" r="r" b="b"/>
              <a:pathLst>
                <a:path w="6671512" h="3710370">
                  <a:moveTo>
                    <a:pt x="0" y="0"/>
                  </a:moveTo>
                  <a:lnTo>
                    <a:pt x="6671512" y="0"/>
                  </a:lnTo>
                  <a:lnTo>
                    <a:pt x="6671512" y="3710370"/>
                  </a:lnTo>
                  <a:lnTo>
                    <a:pt x="0" y="3710370"/>
                  </a:lnTo>
                  <a:close/>
                </a:path>
              </a:pathLst>
            </a:custGeom>
            <a:solidFill>
              <a:srgbClr val="2B4A9D"/>
            </a:solidFill>
          </p:spPr>
        </p:sp>
      </p:grpSp>
      <p:grpSp>
        <p:nvGrpSpPr>
          <p:cNvPr id="4" name="Group 4"/>
          <p:cNvGrpSpPr/>
          <p:nvPr/>
        </p:nvGrpSpPr>
        <p:grpSpPr>
          <a:xfrm>
            <a:off x="0" y="-9994"/>
            <a:ext cx="18288000" cy="511002"/>
            <a:chOff x="0" y="0"/>
            <a:chExt cx="5454170" cy="152400"/>
          </a:xfrm>
        </p:grpSpPr>
        <p:sp>
          <p:nvSpPr>
            <p:cNvPr id="5" name="Freeform 5"/>
            <p:cNvSpPr/>
            <p:nvPr/>
          </p:nvSpPr>
          <p:spPr>
            <a:xfrm>
              <a:off x="0" y="0"/>
              <a:ext cx="5454171" cy="152400"/>
            </a:xfrm>
            <a:custGeom>
              <a:avLst/>
              <a:gdLst/>
              <a:ahLst/>
              <a:cxnLst/>
              <a:rect l="l" t="t" r="r" b="b"/>
              <a:pathLst>
                <a:path w="5454171" h="152400">
                  <a:moveTo>
                    <a:pt x="0" y="0"/>
                  </a:moveTo>
                  <a:lnTo>
                    <a:pt x="5454171" y="0"/>
                  </a:lnTo>
                  <a:lnTo>
                    <a:pt x="5454171" y="152400"/>
                  </a:lnTo>
                  <a:lnTo>
                    <a:pt x="0" y="152400"/>
                  </a:lnTo>
                  <a:close/>
                </a:path>
              </a:pathLst>
            </a:custGeom>
            <a:solidFill>
              <a:srgbClr val="2B4A9D"/>
            </a:solidFill>
          </p:spPr>
        </p:sp>
      </p:grpSp>
      <p:grpSp>
        <p:nvGrpSpPr>
          <p:cNvPr id="6" name="Group 6"/>
          <p:cNvGrpSpPr/>
          <p:nvPr/>
        </p:nvGrpSpPr>
        <p:grpSpPr>
          <a:xfrm rot="-2700000">
            <a:off x="-1652683" y="3614564"/>
            <a:ext cx="4140887" cy="4140887"/>
            <a:chOff x="0" y="0"/>
            <a:chExt cx="1913890" cy="1913890"/>
          </a:xfrm>
        </p:grpSpPr>
        <p:sp>
          <p:nvSpPr>
            <p:cNvPr id="7" name="Freeform 7"/>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8" name="Group 8"/>
          <p:cNvGrpSpPr/>
          <p:nvPr/>
        </p:nvGrpSpPr>
        <p:grpSpPr>
          <a:xfrm rot="-5400000">
            <a:off x="-5234517" y="5019627"/>
            <a:ext cx="10681898" cy="622656"/>
            <a:chOff x="0" y="0"/>
            <a:chExt cx="2614480" cy="152400"/>
          </a:xfrm>
        </p:grpSpPr>
        <p:sp>
          <p:nvSpPr>
            <p:cNvPr id="9" name="Freeform 9"/>
            <p:cNvSpPr/>
            <p:nvPr/>
          </p:nvSpPr>
          <p:spPr>
            <a:xfrm>
              <a:off x="0" y="0"/>
              <a:ext cx="2614480" cy="152400"/>
            </a:xfrm>
            <a:custGeom>
              <a:avLst/>
              <a:gdLst/>
              <a:ahLst/>
              <a:cxnLst/>
              <a:rect l="l" t="t" r="r" b="b"/>
              <a:pathLst>
                <a:path w="2614480" h="152400">
                  <a:moveTo>
                    <a:pt x="0" y="0"/>
                  </a:moveTo>
                  <a:lnTo>
                    <a:pt x="2614480" y="0"/>
                  </a:lnTo>
                  <a:lnTo>
                    <a:pt x="2614480" y="152400"/>
                  </a:lnTo>
                  <a:lnTo>
                    <a:pt x="0" y="152400"/>
                  </a:lnTo>
                  <a:close/>
                </a:path>
              </a:pathLst>
            </a:custGeom>
            <a:solidFill>
              <a:srgbClr val="5271FF"/>
            </a:solidFill>
          </p:spPr>
        </p:sp>
      </p:grpSp>
      <p:grpSp>
        <p:nvGrpSpPr>
          <p:cNvPr id="10" name="Group 10"/>
          <p:cNvGrpSpPr/>
          <p:nvPr/>
        </p:nvGrpSpPr>
        <p:grpSpPr>
          <a:xfrm rot="2700000">
            <a:off x="-2443249" y="3446654"/>
            <a:ext cx="4476706" cy="4476706"/>
            <a:chOff x="0" y="0"/>
            <a:chExt cx="1913890" cy="1913890"/>
          </a:xfrm>
        </p:grpSpPr>
        <p:sp>
          <p:nvSpPr>
            <p:cNvPr id="11" name="Freeform 11"/>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sp>
        <p:nvSpPr>
          <p:cNvPr id="12" name="TextBox 12"/>
          <p:cNvSpPr txBox="1"/>
          <p:nvPr/>
        </p:nvSpPr>
        <p:spPr>
          <a:xfrm>
            <a:off x="3345809" y="290771"/>
            <a:ext cx="14283032" cy="9293342"/>
          </a:xfrm>
          <a:prstGeom prst="rect">
            <a:avLst/>
          </a:prstGeom>
        </p:spPr>
        <p:txBody>
          <a:bodyPr lIns="0" tIns="0" rIns="0" bIns="0" rtlCol="0" anchor="t">
            <a:spAutoFit/>
          </a:bodyPr>
          <a:lstStyle/>
          <a:p>
            <a:pPr algn="just">
              <a:lnSpc>
                <a:spcPts val="4893"/>
              </a:lnSpc>
            </a:pPr>
            <a:r>
              <a:rPr lang="en-US" sz="3495" spc="349">
                <a:solidFill>
                  <a:srgbClr val="FFFFFF"/>
                </a:solidFill>
                <a:latin typeface="Poppins Medium"/>
              </a:rPr>
              <a:t>AI-enabled systems are not going to completely replace human medical experts. But this technology will enhance their capabilities and effectiveeness by automating the most repetitive activities prone to errors.</a:t>
            </a:r>
          </a:p>
          <a:p>
            <a:pPr algn="just">
              <a:lnSpc>
                <a:spcPts val="4893"/>
              </a:lnSpc>
            </a:pPr>
            <a:endParaRPr lang="en-US" sz="3495" spc="349">
              <a:solidFill>
                <a:srgbClr val="FFFFFF"/>
              </a:solidFill>
              <a:latin typeface="Poppins Medium"/>
            </a:endParaRPr>
          </a:p>
          <a:p>
            <a:pPr algn="just">
              <a:lnSpc>
                <a:spcPts val="4893"/>
              </a:lnSpc>
            </a:pPr>
            <a:r>
              <a:rPr lang="en-US" sz="3495" spc="349">
                <a:solidFill>
                  <a:srgbClr val="FFFFFF"/>
                </a:solidFill>
                <a:latin typeface="Poppins Medium"/>
              </a:rPr>
              <a:t>Archiving is the process of securely storing inactive information in any format that you no longer use regularly for long-term retention. Such information is still important to organizations and must be retained for future reference or regulatory compliance.</a:t>
            </a:r>
          </a:p>
          <a:p>
            <a:pPr algn="just">
              <a:lnSpc>
                <a:spcPts val="4893"/>
              </a:lnSpc>
            </a:pPr>
            <a:endParaRPr lang="en-US" sz="3495" spc="349">
              <a:solidFill>
                <a:srgbClr val="FFFFFF"/>
              </a:solidFill>
              <a:latin typeface="Poppins Medium"/>
            </a:endParaRPr>
          </a:p>
          <a:p>
            <a:pPr algn="just">
              <a:lnSpc>
                <a:spcPts val="4893"/>
              </a:lnSpc>
              <a:spcBef>
                <a:spcPct val="0"/>
              </a:spcBef>
            </a:pPr>
            <a:r>
              <a:rPr lang="en-US" sz="3495" spc="349">
                <a:solidFill>
                  <a:srgbClr val="FFFFFF"/>
                </a:solidFill>
                <a:latin typeface="Poppins Medium"/>
              </a:rPr>
              <a:t>Medical report storage is a practical solution to free up space while keeping records safe, ensuring they are not lost, stolen, or damaged.</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6432" y="245507"/>
            <a:ext cx="18288000" cy="10170897"/>
            <a:chOff x="0" y="0"/>
            <a:chExt cx="6671512" cy="3710371"/>
          </a:xfrm>
        </p:grpSpPr>
        <p:sp>
          <p:nvSpPr>
            <p:cNvPr id="3" name="Freeform 3"/>
            <p:cNvSpPr/>
            <p:nvPr/>
          </p:nvSpPr>
          <p:spPr>
            <a:xfrm>
              <a:off x="0" y="0"/>
              <a:ext cx="6671512" cy="3710370"/>
            </a:xfrm>
            <a:custGeom>
              <a:avLst/>
              <a:gdLst/>
              <a:ahLst/>
              <a:cxnLst/>
              <a:rect l="l" t="t" r="r" b="b"/>
              <a:pathLst>
                <a:path w="6671512" h="3710370">
                  <a:moveTo>
                    <a:pt x="0" y="0"/>
                  </a:moveTo>
                  <a:lnTo>
                    <a:pt x="6671512" y="0"/>
                  </a:lnTo>
                  <a:lnTo>
                    <a:pt x="6671512" y="3710370"/>
                  </a:lnTo>
                  <a:lnTo>
                    <a:pt x="0" y="3710370"/>
                  </a:lnTo>
                  <a:close/>
                </a:path>
              </a:pathLst>
            </a:custGeom>
            <a:solidFill>
              <a:srgbClr val="2B4A9D"/>
            </a:solidFill>
          </p:spPr>
        </p:sp>
      </p:grpSp>
      <p:grpSp>
        <p:nvGrpSpPr>
          <p:cNvPr id="4" name="Group 4"/>
          <p:cNvGrpSpPr/>
          <p:nvPr/>
        </p:nvGrpSpPr>
        <p:grpSpPr>
          <a:xfrm>
            <a:off x="0" y="-9994"/>
            <a:ext cx="18288000" cy="511002"/>
            <a:chOff x="0" y="0"/>
            <a:chExt cx="5454170" cy="152400"/>
          </a:xfrm>
        </p:grpSpPr>
        <p:sp>
          <p:nvSpPr>
            <p:cNvPr id="5" name="Freeform 5"/>
            <p:cNvSpPr/>
            <p:nvPr/>
          </p:nvSpPr>
          <p:spPr>
            <a:xfrm>
              <a:off x="0" y="0"/>
              <a:ext cx="5454171" cy="152400"/>
            </a:xfrm>
            <a:custGeom>
              <a:avLst/>
              <a:gdLst/>
              <a:ahLst/>
              <a:cxnLst/>
              <a:rect l="l" t="t" r="r" b="b"/>
              <a:pathLst>
                <a:path w="5454171" h="152400">
                  <a:moveTo>
                    <a:pt x="0" y="0"/>
                  </a:moveTo>
                  <a:lnTo>
                    <a:pt x="5454171" y="0"/>
                  </a:lnTo>
                  <a:lnTo>
                    <a:pt x="5454171" y="152400"/>
                  </a:lnTo>
                  <a:lnTo>
                    <a:pt x="0" y="152400"/>
                  </a:lnTo>
                  <a:close/>
                </a:path>
              </a:pathLst>
            </a:custGeom>
            <a:solidFill>
              <a:srgbClr val="2B4A9D"/>
            </a:solidFill>
          </p:spPr>
        </p:sp>
      </p:grpSp>
      <p:grpSp>
        <p:nvGrpSpPr>
          <p:cNvPr id="6" name="Group 6"/>
          <p:cNvGrpSpPr/>
          <p:nvPr/>
        </p:nvGrpSpPr>
        <p:grpSpPr>
          <a:xfrm rot="-2700000">
            <a:off x="-1690783" y="5269458"/>
            <a:ext cx="4140887" cy="4140887"/>
            <a:chOff x="0" y="0"/>
            <a:chExt cx="1913890" cy="1913890"/>
          </a:xfrm>
        </p:grpSpPr>
        <p:sp>
          <p:nvSpPr>
            <p:cNvPr id="7" name="Freeform 7"/>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8" name="Group 8"/>
          <p:cNvGrpSpPr/>
          <p:nvPr/>
        </p:nvGrpSpPr>
        <p:grpSpPr>
          <a:xfrm rot="-5400000">
            <a:off x="-5234517" y="5019627"/>
            <a:ext cx="10681898" cy="622656"/>
            <a:chOff x="0" y="0"/>
            <a:chExt cx="2614480" cy="152400"/>
          </a:xfrm>
        </p:grpSpPr>
        <p:sp>
          <p:nvSpPr>
            <p:cNvPr id="9" name="Freeform 9"/>
            <p:cNvSpPr/>
            <p:nvPr/>
          </p:nvSpPr>
          <p:spPr>
            <a:xfrm>
              <a:off x="0" y="0"/>
              <a:ext cx="2614480" cy="152400"/>
            </a:xfrm>
            <a:custGeom>
              <a:avLst/>
              <a:gdLst/>
              <a:ahLst/>
              <a:cxnLst/>
              <a:rect l="l" t="t" r="r" b="b"/>
              <a:pathLst>
                <a:path w="2614480" h="152400">
                  <a:moveTo>
                    <a:pt x="0" y="0"/>
                  </a:moveTo>
                  <a:lnTo>
                    <a:pt x="2614480" y="0"/>
                  </a:lnTo>
                  <a:lnTo>
                    <a:pt x="2614480" y="152400"/>
                  </a:lnTo>
                  <a:lnTo>
                    <a:pt x="0" y="152400"/>
                  </a:lnTo>
                  <a:close/>
                </a:path>
              </a:pathLst>
            </a:custGeom>
            <a:solidFill>
              <a:srgbClr val="5271FF"/>
            </a:solidFill>
          </p:spPr>
        </p:sp>
      </p:grpSp>
      <p:grpSp>
        <p:nvGrpSpPr>
          <p:cNvPr id="10" name="Group 10"/>
          <p:cNvGrpSpPr/>
          <p:nvPr/>
        </p:nvGrpSpPr>
        <p:grpSpPr>
          <a:xfrm rot="2700000">
            <a:off x="-2565486" y="5111073"/>
            <a:ext cx="4476706" cy="4476706"/>
            <a:chOff x="0" y="0"/>
            <a:chExt cx="1913890" cy="1913890"/>
          </a:xfrm>
        </p:grpSpPr>
        <p:sp>
          <p:nvSpPr>
            <p:cNvPr id="11" name="Freeform 11"/>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sp>
        <p:nvSpPr>
          <p:cNvPr id="12" name="TextBox 12"/>
          <p:cNvSpPr txBox="1"/>
          <p:nvPr/>
        </p:nvSpPr>
        <p:spPr>
          <a:xfrm>
            <a:off x="3678277" y="1264356"/>
            <a:ext cx="13581023" cy="8018897"/>
          </a:xfrm>
          <a:prstGeom prst="rect">
            <a:avLst/>
          </a:prstGeom>
        </p:spPr>
        <p:txBody>
          <a:bodyPr lIns="0" tIns="0" rIns="0" bIns="0" rtlCol="0" anchor="t">
            <a:spAutoFit/>
          </a:bodyPr>
          <a:lstStyle/>
          <a:p>
            <a:pPr algn="just">
              <a:lnSpc>
                <a:spcPts val="5313"/>
              </a:lnSpc>
            </a:pPr>
            <a:r>
              <a:rPr lang="en-US" sz="3795" spc="379">
                <a:solidFill>
                  <a:srgbClr val="FFFFFF"/>
                </a:solidFill>
                <a:latin typeface="Poppins Medium"/>
              </a:rPr>
              <a:t>For life-saving documents like medical records, there is no solution available that allows easy access to patient medical history. In case of a medical emergency, easy and fast access to medical history reduces diagnosis time and enables doctors to get the treatment quickly. Big hospitals have their own softwares which will not be accessible to other medical institutions outside the hospital network. Thus, there is a need for a solution that's accessible to all.</a:t>
            </a:r>
          </a:p>
          <a:p>
            <a:pPr algn="just">
              <a:lnSpc>
                <a:spcPts val="5313"/>
              </a:lnSpc>
              <a:spcBef>
                <a:spcPct val="0"/>
              </a:spcBef>
            </a:pPr>
            <a:endParaRPr lang="en-US" sz="3795" spc="379">
              <a:solidFill>
                <a:srgbClr val="FFFFFF"/>
              </a:solidFill>
              <a:latin typeface="Poppins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31352" y="0"/>
            <a:ext cx="452408" cy="10287000"/>
            <a:chOff x="0" y="0"/>
            <a:chExt cx="165040" cy="3752725"/>
          </a:xfrm>
        </p:grpSpPr>
        <p:sp>
          <p:nvSpPr>
            <p:cNvPr id="3" name="Freeform 3"/>
            <p:cNvSpPr/>
            <p:nvPr/>
          </p:nvSpPr>
          <p:spPr>
            <a:xfrm>
              <a:off x="0" y="0"/>
              <a:ext cx="165040" cy="3752726"/>
            </a:xfrm>
            <a:custGeom>
              <a:avLst/>
              <a:gdLst/>
              <a:ahLst/>
              <a:cxnLst/>
              <a:rect l="l" t="t" r="r" b="b"/>
              <a:pathLst>
                <a:path w="165040" h="3752726">
                  <a:moveTo>
                    <a:pt x="0" y="0"/>
                  </a:moveTo>
                  <a:lnTo>
                    <a:pt x="165040" y="0"/>
                  </a:lnTo>
                  <a:lnTo>
                    <a:pt x="165040" y="3752726"/>
                  </a:lnTo>
                  <a:lnTo>
                    <a:pt x="0" y="3752726"/>
                  </a:lnTo>
                  <a:close/>
                </a:path>
              </a:pathLst>
            </a:custGeom>
            <a:solidFill>
              <a:srgbClr val="2B4A9D"/>
            </a:solidFill>
          </p:spPr>
        </p:sp>
      </p:grpSp>
      <p:grpSp>
        <p:nvGrpSpPr>
          <p:cNvPr id="4" name="Group 4"/>
          <p:cNvGrpSpPr/>
          <p:nvPr/>
        </p:nvGrpSpPr>
        <p:grpSpPr>
          <a:xfrm rot="2700000">
            <a:off x="18778352" y="2217060"/>
            <a:ext cx="5852880" cy="5852880"/>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6" name="Group 6"/>
          <p:cNvGrpSpPr/>
          <p:nvPr/>
        </p:nvGrpSpPr>
        <p:grpSpPr>
          <a:xfrm rot="-5400000">
            <a:off x="4944988" y="-2873820"/>
            <a:ext cx="1629197" cy="7951652"/>
            <a:chOff x="0" y="0"/>
            <a:chExt cx="2354580" cy="11492046"/>
          </a:xfrm>
        </p:grpSpPr>
        <p:sp>
          <p:nvSpPr>
            <p:cNvPr id="7" name="Freeform 7"/>
            <p:cNvSpPr/>
            <p:nvPr/>
          </p:nvSpPr>
          <p:spPr>
            <a:xfrm>
              <a:off x="0" y="0"/>
              <a:ext cx="2353310" cy="11492046"/>
            </a:xfrm>
            <a:custGeom>
              <a:avLst/>
              <a:gdLst/>
              <a:ahLst/>
              <a:cxnLst/>
              <a:rect l="l" t="t" r="r" b="b"/>
              <a:pathLst>
                <a:path w="2353310" h="11492046">
                  <a:moveTo>
                    <a:pt x="784860" y="11424736"/>
                  </a:moveTo>
                  <a:cubicBezTo>
                    <a:pt x="905510" y="11465376"/>
                    <a:pt x="1042670" y="11492046"/>
                    <a:pt x="1177290" y="11492046"/>
                  </a:cubicBezTo>
                  <a:cubicBezTo>
                    <a:pt x="1311910" y="11492046"/>
                    <a:pt x="1441450" y="11469186"/>
                    <a:pt x="1560830" y="11428546"/>
                  </a:cubicBezTo>
                  <a:cubicBezTo>
                    <a:pt x="1563370" y="11427276"/>
                    <a:pt x="1565910" y="11427276"/>
                    <a:pt x="1568450" y="11426006"/>
                  </a:cubicBezTo>
                  <a:cubicBezTo>
                    <a:pt x="2016760" y="11263446"/>
                    <a:pt x="2346960" y="10834186"/>
                    <a:pt x="2353310" y="10306003"/>
                  </a:cubicBezTo>
                  <a:lnTo>
                    <a:pt x="2353310" y="0"/>
                  </a:lnTo>
                  <a:lnTo>
                    <a:pt x="0" y="0"/>
                  </a:lnTo>
                  <a:lnTo>
                    <a:pt x="0" y="10298100"/>
                  </a:lnTo>
                  <a:cubicBezTo>
                    <a:pt x="6350" y="10836725"/>
                    <a:pt x="331470" y="11265986"/>
                    <a:pt x="784860" y="11424736"/>
                  </a:cubicBezTo>
                  <a:close/>
                </a:path>
              </a:pathLst>
            </a:custGeom>
            <a:solidFill>
              <a:srgbClr val="2B4A9D"/>
            </a:solidFill>
          </p:spPr>
        </p:sp>
      </p:grpSp>
      <p:pic>
        <p:nvPicPr>
          <p:cNvPr id="8" name="Picture 8"/>
          <p:cNvPicPr>
            <a:picLocks noChangeAspect="1"/>
          </p:cNvPicPr>
          <p:nvPr/>
        </p:nvPicPr>
        <p:blipFill>
          <a:blip r:embed="rId2"/>
          <a:srcRect b="2748"/>
          <a:stretch>
            <a:fillRect/>
          </a:stretch>
        </p:blipFill>
        <p:spPr>
          <a:xfrm>
            <a:off x="1966473" y="2353348"/>
            <a:ext cx="7768939" cy="3821117"/>
          </a:xfrm>
          <a:prstGeom prst="rect">
            <a:avLst/>
          </a:prstGeom>
        </p:spPr>
      </p:pic>
      <p:pic>
        <p:nvPicPr>
          <p:cNvPr id="9" name="Picture 9"/>
          <p:cNvPicPr>
            <a:picLocks noChangeAspect="1"/>
          </p:cNvPicPr>
          <p:nvPr/>
        </p:nvPicPr>
        <p:blipFill>
          <a:blip r:embed="rId3"/>
          <a:srcRect/>
          <a:stretch>
            <a:fillRect/>
          </a:stretch>
        </p:blipFill>
        <p:spPr>
          <a:xfrm rot="5400000">
            <a:off x="13935216" y="6732600"/>
            <a:ext cx="435688" cy="2259124"/>
          </a:xfrm>
          <a:prstGeom prst="rect">
            <a:avLst/>
          </a:prstGeom>
        </p:spPr>
      </p:pic>
      <p:pic>
        <p:nvPicPr>
          <p:cNvPr id="10" name="Picture 10"/>
          <p:cNvPicPr>
            <a:picLocks noChangeAspect="1"/>
          </p:cNvPicPr>
          <p:nvPr/>
        </p:nvPicPr>
        <p:blipFill>
          <a:blip r:embed="rId4"/>
          <a:srcRect t="71651"/>
          <a:stretch>
            <a:fillRect/>
          </a:stretch>
        </p:blipFill>
        <p:spPr>
          <a:xfrm>
            <a:off x="6295509" y="7087670"/>
            <a:ext cx="6164915" cy="1548983"/>
          </a:xfrm>
          <a:prstGeom prst="rect">
            <a:avLst/>
          </a:prstGeom>
        </p:spPr>
      </p:pic>
      <p:pic>
        <p:nvPicPr>
          <p:cNvPr id="11" name="Picture 11"/>
          <p:cNvPicPr>
            <a:picLocks noChangeAspect="1"/>
          </p:cNvPicPr>
          <p:nvPr/>
        </p:nvPicPr>
        <p:blipFill>
          <a:blip r:embed="rId5"/>
          <a:srcRect l="9408" r="9408"/>
          <a:stretch>
            <a:fillRect/>
          </a:stretch>
        </p:blipFill>
        <p:spPr>
          <a:xfrm>
            <a:off x="8764572" y="2906360"/>
            <a:ext cx="1820798" cy="504637"/>
          </a:xfrm>
          <a:prstGeom prst="rect">
            <a:avLst/>
          </a:prstGeom>
        </p:spPr>
      </p:pic>
      <p:pic>
        <p:nvPicPr>
          <p:cNvPr id="12" name="Picture 12"/>
          <p:cNvPicPr>
            <a:picLocks noChangeAspect="1"/>
          </p:cNvPicPr>
          <p:nvPr/>
        </p:nvPicPr>
        <p:blipFill>
          <a:blip r:embed="rId6"/>
          <a:srcRect/>
          <a:stretch>
            <a:fillRect/>
          </a:stretch>
        </p:blipFill>
        <p:spPr>
          <a:xfrm>
            <a:off x="11061608" y="583732"/>
            <a:ext cx="6689344" cy="5654529"/>
          </a:xfrm>
          <a:prstGeom prst="rect">
            <a:avLst/>
          </a:prstGeom>
        </p:spPr>
      </p:pic>
      <p:sp>
        <p:nvSpPr>
          <p:cNvPr id="13" name="TextBox 13"/>
          <p:cNvSpPr txBox="1"/>
          <p:nvPr/>
        </p:nvSpPr>
        <p:spPr>
          <a:xfrm>
            <a:off x="1966473" y="611469"/>
            <a:ext cx="7020782" cy="1019175"/>
          </a:xfrm>
          <a:prstGeom prst="rect">
            <a:avLst/>
          </a:prstGeom>
        </p:spPr>
        <p:txBody>
          <a:bodyPr lIns="0" tIns="0" rIns="0" bIns="0" rtlCol="0" anchor="t">
            <a:spAutoFit/>
          </a:bodyPr>
          <a:lstStyle/>
          <a:p>
            <a:pPr algn="ctr">
              <a:lnSpc>
                <a:spcPts val="7349"/>
              </a:lnSpc>
            </a:pPr>
            <a:r>
              <a:rPr lang="en-US" sz="6999" spc="349">
                <a:solidFill>
                  <a:srgbClr val="FFFFFF"/>
                </a:solidFill>
                <a:latin typeface="Poppins ExtraBold Bold"/>
              </a:rPr>
              <a:t>Workflow</a:t>
            </a:r>
          </a:p>
        </p:txBody>
      </p:sp>
      <p:pic>
        <p:nvPicPr>
          <p:cNvPr id="14" name="Picture 14"/>
          <p:cNvPicPr>
            <a:picLocks noChangeAspect="1"/>
          </p:cNvPicPr>
          <p:nvPr/>
        </p:nvPicPr>
        <p:blipFill>
          <a:blip r:embed="rId5"/>
          <a:srcRect l="21793" r="21793"/>
          <a:stretch>
            <a:fillRect/>
          </a:stretch>
        </p:blipFill>
        <p:spPr>
          <a:xfrm rot="5400000">
            <a:off x="14372223" y="6588661"/>
            <a:ext cx="1820798" cy="72620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31352" y="0"/>
            <a:ext cx="452408" cy="10287000"/>
            <a:chOff x="0" y="0"/>
            <a:chExt cx="165040" cy="3752725"/>
          </a:xfrm>
        </p:grpSpPr>
        <p:sp>
          <p:nvSpPr>
            <p:cNvPr id="3" name="Freeform 3"/>
            <p:cNvSpPr/>
            <p:nvPr/>
          </p:nvSpPr>
          <p:spPr>
            <a:xfrm>
              <a:off x="0" y="0"/>
              <a:ext cx="165040" cy="3752726"/>
            </a:xfrm>
            <a:custGeom>
              <a:avLst/>
              <a:gdLst/>
              <a:ahLst/>
              <a:cxnLst/>
              <a:rect l="l" t="t" r="r" b="b"/>
              <a:pathLst>
                <a:path w="165040" h="3752726">
                  <a:moveTo>
                    <a:pt x="0" y="0"/>
                  </a:moveTo>
                  <a:lnTo>
                    <a:pt x="165040" y="0"/>
                  </a:lnTo>
                  <a:lnTo>
                    <a:pt x="165040" y="3752726"/>
                  </a:lnTo>
                  <a:lnTo>
                    <a:pt x="0" y="3752726"/>
                  </a:lnTo>
                  <a:close/>
                </a:path>
              </a:pathLst>
            </a:custGeom>
            <a:solidFill>
              <a:srgbClr val="2B4A9D"/>
            </a:solidFill>
          </p:spPr>
        </p:sp>
      </p:grpSp>
      <p:grpSp>
        <p:nvGrpSpPr>
          <p:cNvPr id="4" name="Group 4"/>
          <p:cNvGrpSpPr/>
          <p:nvPr/>
        </p:nvGrpSpPr>
        <p:grpSpPr>
          <a:xfrm rot="-2700000">
            <a:off x="15385959" y="1860459"/>
            <a:ext cx="6566081" cy="6566081"/>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6" name="Group 6"/>
          <p:cNvGrpSpPr/>
          <p:nvPr/>
        </p:nvGrpSpPr>
        <p:grpSpPr>
          <a:xfrm rot="2700000">
            <a:off x="15742560" y="2217060"/>
            <a:ext cx="5852880" cy="5852880"/>
            <a:chOff x="0" y="0"/>
            <a:chExt cx="1913890" cy="1913890"/>
          </a:xfrm>
        </p:grpSpPr>
        <p:sp>
          <p:nvSpPr>
            <p:cNvPr id="7" name="Freeform 7"/>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8" name="Group 8"/>
          <p:cNvGrpSpPr/>
          <p:nvPr/>
        </p:nvGrpSpPr>
        <p:grpSpPr>
          <a:xfrm rot="2700000">
            <a:off x="11524419" y="8043030"/>
            <a:ext cx="6164339" cy="6164339"/>
            <a:chOff x="0" y="0"/>
            <a:chExt cx="1913890" cy="1913890"/>
          </a:xfrm>
        </p:grpSpPr>
        <p:sp>
          <p:nvSpPr>
            <p:cNvPr id="9" name="Freeform 9"/>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10" name="Group 10"/>
          <p:cNvGrpSpPr/>
          <p:nvPr/>
        </p:nvGrpSpPr>
        <p:grpSpPr>
          <a:xfrm rot="2700000">
            <a:off x="11524419" y="-3920369"/>
            <a:ext cx="6164339" cy="6164339"/>
            <a:chOff x="0" y="0"/>
            <a:chExt cx="1913890" cy="1913890"/>
          </a:xfrm>
        </p:grpSpPr>
        <p:sp>
          <p:nvSpPr>
            <p:cNvPr id="11" name="Freeform 11"/>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12" name="Group 12"/>
          <p:cNvGrpSpPr/>
          <p:nvPr/>
        </p:nvGrpSpPr>
        <p:grpSpPr>
          <a:xfrm rot="-5400000">
            <a:off x="613946" y="2146874"/>
            <a:ext cx="829509" cy="1966473"/>
            <a:chOff x="0" y="0"/>
            <a:chExt cx="2354580" cy="5581882"/>
          </a:xfrm>
        </p:grpSpPr>
        <p:sp>
          <p:nvSpPr>
            <p:cNvPr id="13" name="Freeform 13"/>
            <p:cNvSpPr/>
            <p:nvPr/>
          </p:nvSpPr>
          <p:spPr>
            <a:xfrm>
              <a:off x="0" y="0"/>
              <a:ext cx="2353310" cy="5581882"/>
            </a:xfrm>
            <a:custGeom>
              <a:avLst/>
              <a:gdLst/>
              <a:ahLst/>
              <a:cxnLst/>
              <a:rect l="l" t="t" r="r" b="b"/>
              <a:pathLst>
                <a:path w="2353310" h="5581882">
                  <a:moveTo>
                    <a:pt x="784860" y="5514572"/>
                  </a:moveTo>
                  <a:cubicBezTo>
                    <a:pt x="905510" y="5555212"/>
                    <a:pt x="1042670" y="5581882"/>
                    <a:pt x="1177290" y="5581882"/>
                  </a:cubicBezTo>
                  <a:cubicBezTo>
                    <a:pt x="1311910" y="5581882"/>
                    <a:pt x="1441450" y="5559022"/>
                    <a:pt x="1560830" y="5518382"/>
                  </a:cubicBezTo>
                  <a:cubicBezTo>
                    <a:pt x="1563370" y="5517112"/>
                    <a:pt x="1565910" y="5517112"/>
                    <a:pt x="1568450" y="5515842"/>
                  </a:cubicBezTo>
                  <a:cubicBezTo>
                    <a:pt x="2016760" y="5353282"/>
                    <a:pt x="2346960" y="4924022"/>
                    <a:pt x="2353310" y="4414025"/>
                  </a:cubicBezTo>
                  <a:lnTo>
                    <a:pt x="2353310" y="0"/>
                  </a:lnTo>
                  <a:lnTo>
                    <a:pt x="0" y="0"/>
                  </a:lnTo>
                  <a:lnTo>
                    <a:pt x="0" y="4410668"/>
                  </a:lnTo>
                  <a:cubicBezTo>
                    <a:pt x="6350" y="4926562"/>
                    <a:pt x="331470" y="5355822"/>
                    <a:pt x="784860" y="5514572"/>
                  </a:cubicBezTo>
                  <a:close/>
                </a:path>
              </a:pathLst>
            </a:custGeom>
            <a:solidFill>
              <a:srgbClr val="2B4A9D"/>
            </a:solidFill>
          </p:spPr>
        </p:sp>
      </p:grpSp>
      <p:grpSp>
        <p:nvGrpSpPr>
          <p:cNvPr id="14" name="Group 14"/>
          <p:cNvGrpSpPr/>
          <p:nvPr/>
        </p:nvGrpSpPr>
        <p:grpSpPr>
          <a:xfrm rot="-5400000">
            <a:off x="4944988" y="-2873820"/>
            <a:ext cx="1629197" cy="7951652"/>
            <a:chOff x="0" y="0"/>
            <a:chExt cx="2354580" cy="11492046"/>
          </a:xfrm>
        </p:grpSpPr>
        <p:sp>
          <p:nvSpPr>
            <p:cNvPr id="15" name="Freeform 15"/>
            <p:cNvSpPr/>
            <p:nvPr/>
          </p:nvSpPr>
          <p:spPr>
            <a:xfrm>
              <a:off x="0" y="0"/>
              <a:ext cx="2353310" cy="11492046"/>
            </a:xfrm>
            <a:custGeom>
              <a:avLst/>
              <a:gdLst/>
              <a:ahLst/>
              <a:cxnLst/>
              <a:rect l="l" t="t" r="r" b="b"/>
              <a:pathLst>
                <a:path w="2353310" h="11492046">
                  <a:moveTo>
                    <a:pt x="784860" y="11424736"/>
                  </a:moveTo>
                  <a:cubicBezTo>
                    <a:pt x="905510" y="11465376"/>
                    <a:pt x="1042670" y="11492046"/>
                    <a:pt x="1177290" y="11492046"/>
                  </a:cubicBezTo>
                  <a:cubicBezTo>
                    <a:pt x="1311910" y="11492046"/>
                    <a:pt x="1441450" y="11469186"/>
                    <a:pt x="1560830" y="11428546"/>
                  </a:cubicBezTo>
                  <a:cubicBezTo>
                    <a:pt x="1563370" y="11427276"/>
                    <a:pt x="1565910" y="11427276"/>
                    <a:pt x="1568450" y="11426006"/>
                  </a:cubicBezTo>
                  <a:cubicBezTo>
                    <a:pt x="2016760" y="11263446"/>
                    <a:pt x="2346960" y="10834186"/>
                    <a:pt x="2353310" y="10306003"/>
                  </a:cubicBezTo>
                  <a:lnTo>
                    <a:pt x="2353310" y="0"/>
                  </a:lnTo>
                  <a:lnTo>
                    <a:pt x="0" y="0"/>
                  </a:lnTo>
                  <a:lnTo>
                    <a:pt x="0" y="10298100"/>
                  </a:lnTo>
                  <a:cubicBezTo>
                    <a:pt x="6350" y="10836725"/>
                    <a:pt x="331470" y="11265986"/>
                    <a:pt x="784860" y="11424736"/>
                  </a:cubicBezTo>
                  <a:close/>
                </a:path>
              </a:pathLst>
            </a:custGeom>
            <a:solidFill>
              <a:srgbClr val="2B4A9D"/>
            </a:solidFill>
          </p:spPr>
        </p:sp>
      </p:grpSp>
      <p:grpSp>
        <p:nvGrpSpPr>
          <p:cNvPr id="16" name="Group 16"/>
          <p:cNvGrpSpPr/>
          <p:nvPr/>
        </p:nvGrpSpPr>
        <p:grpSpPr>
          <a:xfrm rot="-5400000">
            <a:off x="568482" y="3395627"/>
            <a:ext cx="829509" cy="1966473"/>
            <a:chOff x="0" y="0"/>
            <a:chExt cx="2354580" cy="5581882"/>
          </a:xfrm>
        </p:grpSpPr>
        <p:sp>
          <p:nvSpPr>
            <p:cNvPr id="17" name="Freeform 17"/>
            <p:cNvSpPr/>
            <p:nvPr/>
          </p:nvSpPr>
          <p:spPr>
            <a:xfrm>
              <a:off x="0" y="0"/>
              <a:ext cx="2353310" cy="5581882"/>
            </a:xfrm>
            <a:custGeom>
              <a:avLst/>
              <a:gdLst/>
              <a:ahLst/>
              <a:cxnLst/>
              <a:rect l="l" t="t" r="r" b="b"/>
              <a:pathLst>
                <a:path w="2353310" h="5581882">
                  <a:moveTo>
                    <a:pt x="784860" y="5514572"/>
                  </a:moveTo>
                  <a:cubicBezTo>
                    <a:pt x="905510" y="5555212"/>
                    <a:pt x="1042670" y="5581882"/>
                    <a:pt x="1177290" y="5581882"/>
                  </a:cubicBezTo>
                  <a:cubicBezTo>
                    <a:pt x="1311910" y="5581882"/>
                    <a:pt x="1441450" y="5559022"/>
                    <a:pt x="1560830" y="5518382"/>
                  </a:cubicBezTo>
                  <a:cubicBezTo>
                    <a:pt x="1563370" y="5517112"/>
                    <a:pt x="1565910" y="5517112"/>
                    <a:pt x="1568450" y="5515842"/>
                  </a:cubicBezTo>
                  <a:cubicBezTo>
                    <a:pt x="2016760" y="5353282"/>
                    <a:pt x="2346960" y="4924022"/>
                    <a:pt x="2353310" y="4414025"/>
                  </a:cubicBezTo>
                  <a:lnTo>
                    <a:pt x="2353310" y="0"/>
                  </a:lnTo>
                  <a:lnTo>
                    <a:pt x="0" y="0"/>
                  </a:lnTo>
                  <a:lnTo>
                    <a:pt x="0" y="4410668"/>
                  </a:lnTo>
                  <a:cubicBezTo>
                    <a:pt x="6350" y="4926562"/>
                    <a:pt x="331470" y="5355822"/>
                    <a:pt x="784860" y="5514572"/>
                  </a:cubicBezTo>
                  <a:close/>
                </a:path>
              </a:pathLst>
            </a:custGeom>
            <a:solidFill>
              <a:srgbClr val="2B4A9D"/>
            </a:solidFill>
          </p:spPr>
        </p:sp>
      </p:grpSp>
      <p:sp>
        <p:nvSpPr>
          <p:cNvPr id="18" name="TextBox 18"/>
          <p:cNvSpPr txBox="1"/>
          <p:nvPr/>
        </p:nvSpPr>
        <p:spPr>
          <a:xfrm>
            <a:off x="1332643" y="5560942"/>
            <a:ext cx="487056" cy="523875"/>
          </a:xfrm>
          <a:prstGeom prst="rect">
            <a:avLst/>
          </a:prstGeom>
        </p:spPr>
        <p:txBody>
          <a:bodyPr lIns="0" tIns="0" rIns="0" bIns="0" rtlCol="0" anchor="t">
            <a:spAutoFit/>
          </a:bodyPr>
          <a:lstStyle/>
          <a:p>
            <a:pPr algn="ctr">
              <a:lnSpc>
                <a:spcPts val="4200"/>
              </a:lnSpc>
            </a:pPr>
            <a:r>
              <a:rPr lang="en-US" sz="3000" spc="300">
                <a:solidFill>
                  <a:srgbClr val="FFFFFF"/>
                </a:solidFill>
                <a:latin typeface="Lato Bold"/>
              </a:rPr>
              <a:t>3</a:t>
            </a:r>
          </a:p>
        </p:txBody>
      </p:sp>
      <p:grpSp>
        <p:nvGrpSpPr>
          <p:cNvPr id="19" name="Group 19"/>
          <p:cNvGrpSpPr/>
          <p:nvPr/>
        </p:nvGrpSpPr>
        <p:grpSpPr>
          <a:xfrm rot="-5400000">
            <a:off x="568482" y="4644381"/>
            <a:ext cx="829509" cy="1966473"/>
            <a:chOff x="0" y="0"/>
            <a:chExt cx="2354580" cy="5581882"/>
          </a:xfrm>
        </p:grpSpPr>
        <p:sp>
          <p:nvSpPr>
            <p:cNvPr id="20" name="Freeform 20"/>
            <p:cNvSpPr/>
            <p:nvPr/>
          </p:nvSpPr>
          <p:spPr>
            <a:xfrm>
              <a:off x="0" y="0"/>
              <a:ext cx="2353310" cy="5581882"/>
            </a:xfrm>
            <a:custGeom>
              <a:avLst/>
              <a:gdLst/>
              <a:ahLst/>
              <a:cxnLst/>
              <a:rect l="l" t="t" r="r" b="b"/>
              <a:pathLst>
                <a:path w="2353310" h="5581882">
                  <a:moveTo>
                    <a:pt x="784860" y="5514572"/>
                  </a:moveTo>
                  <a:cubicBezTo>
                    <a:pt x="905510" y="5555212"/>
                    <a:pt x="1042670" y="5581882"/>
                    <a:pt x="1177290" y="5581882"/>
                  </a:cubicBezTo>
                  <a:cubicBezTo>
                    <a:pt x="1311910" y="5581882"/>
                    <a:pt x="1441450" y="5559022"/>
                    <a:pt x="1560830" y="5518382"/>
                  </a:cubicBezTo>
                  <a:cubicBezTo>
                    <a:pt x="1563370" y="5517112"/>
                    <a:pt x="1565910" y="5517112"/>
                    <a:pt x="1568450" y="5515842"/>
                  </a:cubicBezTo>
                  <a:cubicBezTo>
                    <a:pt x="2016760" y="5353282"/>
                    <a:pt x="2346960" y="4924022"/>
                    <a:pt x="2353310" y="4414025"/>
                  </a:cubicBezTo>
                  <a:lnTo>
                    <a:pt x="2353310" y="0"/>
                  </a:lnTo>
                  <a:lnTo>
                    <a:pt x="0" y="0"/>
                  </a:lnTo>
                  <a:lnTo>
                    <a:pt x="0" y="4410668"/>
                  </a:lnTo>
                  <a:cubicBezTo>
                    <a:pt x="6350" y="4926562"/>
                    <a:pt x="331470" y="5355822"/>
                    <a:pt x="784860" y="5514572"/>
                  </a:cubicBezTo>
                  <a:close/>
                </a:path>
              </a:pathLst>
            </a:custGeom>
            <a:solidFill>
              <a:srgbClr val="2B4A9D"/>
            </a:solidFill>
          </p:spPr>
        </p:sp>
      </p:grpSp>
      <p:grpSp>
        <p:nvGrpSpPr>
          <p:cNvPr id="21" name="Group 21"/>
          <p:cNvGrpSpPr/>
          <p:nvPr/>
        </p:nvGrpSpPr>
        <p:grpSpPr>
          <a:xfrm rot="-5400000">
            <a:off x="568482" y="5874082"/>
            <a:ext cx="829509" cy="1966473"/>
            <a:chOff x="0" y="0"/>
            <a:chExt cx="2354580" cy="5581882"/>
          </a:xfrm>
        </p:grpSpPr>
        <p:sp>
          <p:nvSpPr>
            <p:cNvPr id="22" name="Freeform 22"/>
            <p:cNvSpPr/>
            <p:nvPr/>
          </p:nvSpPr>
          <p:spPr>
            <a:xfrm>
              <a:off x="0" y="0"/>
              <a:ext cx="2353310" cy="5581882"/>
            </a:xfrm>
            <a:custGeom>
              <a:avLst/>
              <a:gdLst/>
              <a:ahLst/>
              <a:cxnLst/>
              <a:rect l="l" t="t" r="r" b="b"/>
              <a:pathLst>
                <a:path w="2353310" h="5581882">
                  <a:moveTo>
                    <a:pt x="784860" y="5514572"/>
                  </a:moveTo>
                  <a:cubicBezTo>
                    <a:pt x="905510" y="5555212"/>
                    <a:pt x="1042670" y="5581882"/>
                    <a:pt x="1177290" y="5581882"/>
                  </a:cubicBezTo>
                  <a:cubicBezTo>
                    <a:pt x="1311910" y="5581882"/>
                    <a:pt x="1441450" y="5559022"/>
                    <a:pt x="1560830" y="5518382"/>
                  </a:cubicBezTo>
                  <a:cubicBezTo>
                    <a:pt x="1563370" y="5517112"/>
                    <a:pt x="1565910" y="5517112"/>
                    <a:pt x="1568450" y="5515842"/>
                  </a:cubicBezTo>
                  <a:cubicBezTo>
                    <a:pt x="2016760" y="5353282"/>
                    <a:pt x="2346960" y="4924022"/>
                    <a:pt x="2353310" y="4414025"/>
                  </a:cubicBezTo>
                  <a:lnTo>
                    <a:pt x="2353310" y="0"/>
                  </a:lnTo>
                  <a:lnTo>
                    <a:pt x="0" y="0"/>
                  </a:lnTo>
                  <a:lnTo>
                    <a:pt x="0" y="4410668"/>
                  </a:lnTo>
                  <a:cubicBezTo>
                    <a:pt x="6350" y="4926562"/>
                    <a:pt x="331470" y="5355822"/>
                    <a:pt x="784860" y="5514572"/>
                  </a:cubicBezTo>
                  <a:close/>
                </a:path>
              </a:pathLst>
            </a:custGeom>
            <a:solidFill>
              <a:srgbClr val="2B4A9D"/>
            </a:solidFill>
          </p:spPr>
        </p:sp>
      </p:grpSp>
      <p:grpSp>
        <p:nvGrpSpPr>
          <p:cNvPr id="23" name="Group 23"/>
          <p:cNvGrpSpPr/>
          <p:nvPr/>
        </p:nvGrpSpPr>
        <p:grpSpPr>
          <a:xfrm rot="-5400000">
            <a:off x="568482" y="7065541"/>
            <a:ext cx="829509" cy="1966473"/>
            <a:chOff x="0" y="0"/>
            <a:chExt cx="2354580" cy="5581882"/>
          </a:xfrm>
        </p:grpSpPr>
        <p:sp>
          <p:nvSpPr>
            <p:cNvPr id="24" name="Freeform 24"/>
            <p:cNvSpPr/>
            <p:nvPr/>
          </p:nvSpPr>
          <p:spPr>
            <a:xfrm>
              <a:off x="0" y="0"/>
              <a:ext cx="2353310" cy="5581882"/>
            </a:xfrm>
            <a:custGeom>
              <a:avLst/>
              <a:gdLst/>
              <a:ahLst/>
              <a:cxnLst/>
              <a:rect l="l" t="t" r="r" b="b"/>
              <a:pathLst>
                <a:path w="2353310" h="5581882">
                  <a:moveTo>
                    <a:pt x="784860" y="5514572"/>
                  </a:moveTo>
                  <a:cubicBezTo>
                    <a:pt x="905510" y="5555212"/>
                    <a:pt x="1042670" y="5581882"/>
                    <a:pt x="1177290" y="5581882"/>
                  </a:cubicBezTo>
                  <a:cubicBezTo>
                    <a:pt x="1311910" y="5581882"/>
                    <a:pt x="1441450" y="5559022"/>
                    <a:pt x="1560830" y="5518382"/>
                  </a:cubicBezTo>
                  <a:cubicBezTo>
                    <a:pt x="1563370" y="5517112"/>
                    <a:pt x="1565910" y="5517112"/>
                    <a:pt x="1568450" y="5515842"/>
                  </a:cubicBezTo>
                  <a:cubicBezTo>
                    <a:pt x="2016760" y="5353282"/>
                    <a:pt x="2346960" y="4924022"/>
                    <a:pt x="2353310" y="4414025"/>
                  </a:cubicBezTo>
                  <a:lnTo>
                    <a:pt x="2353310" y="0"/>
                  </a:lnTo>
                  <a:lnTo>
                    <a:pt x="0" y="0"/>
                  </a:lnTo>
                  <a:lnTo>
                    <a:pt x="0" y="4410668"/>
                  </a:lnTo>
                  <a:cubicBezTo>
                    <a:pt x="6350" y="4926562"/>
                    <a:pt x="331470" y="5355822"/>
                    <a:pt x="784860" y="5514572"/>
                  </a:cubicBezTo>
                  <a:close/>
                </a:path>
              </a:pathLst>
            </a:custGeom>
            <a:solidFill>
              <a:srgbClr val="2B4A9D"/>
            </a:solidFill>
          </p:spPr>
        </p:sp>
      </p:grpSp>
      <p:sp>
        <p:nvSpPr>
          <p:cNvPr id="25" name="TextBox 25"/>
          <p:cNvSpPr txBox="1"/>
          <p:nvPr/>
        </p:nvSpPr>
        <p:spPr>
          <a:xfrm>
            <a:off x="1335212" y="2834836"/>
            <a:ext cx="487056" cy="523875"/>
          </a:xfrm>
          <a:prstGeom prst="rect">
            <a:avLst/>
          </a:prstGeom>
        </p:spPr>
        <p:txBody>
          <a:bodyPr lIns="0" tIns="0" rIns="0" bIns="0" rtlCol="0" anchor="t">
            <a:spAutoFit/>
          </a:bodyPr>
          <a:lstStyle/>
          <a:p>
            <a:pPr algn="ctr">
              <a:lnSpc>
                <a:spcPts val="4200"/>
              </a:lnSpc>
            </a:pPr>
            <a:r>
              <a:rPr lang="en-US" sz="3000" spc="300">
                <a:solidFill>
                  <a:srgbClr val="FFFFFF"/>
                </a:solidFill>
                <a:latin typeface="Lato Bold"/>
              </a:rPr>
              <a:t>1</a:t>
            </a:r>
          </a:p>
        </p:txBody>
      </p:sp>
      <p:sp>
        <p:nvSpPr>
          <p:cNvPr id="26" name="TextBox 26"/>
          <p:cNvSpPr txBox="1"/>
          <p:nvPr/>
        </p:nvSpPr>
        <p:spPr>
          <a:xfrm>
            <a:off x="1376816" y="4038650"/>
            <a:ext cx="487056" cy="523875"/>
          </a:xfrm>
          <a:prstGeom prst="rect">
            <a:avLst/>
          </a:prstGeom>
        </p:spPr>
        <p:txBody>
          <a:bodyPr lIns="0" tIns="0" rIns="0" bIns="0" rtlCol="0" anchor="t">
            <a:spAutoFit/>
          </a:bodyPr>
          <a:lstStyle/>
          <a:p>
            <a:pPr algn="ctr">
              <a:lnSpc>
                <a:spcPts val="4200"/>
              </a:lnSpc>
            </a:pPr>
            <a:r>
              <a:rPr lang="en-US" sz="3000" spc="300">
                <a:solidFill>
                  <a:srgbClr val="FFFFFF"/>
                </a:solidFill>
                <a:latin typeface="Lato Bold"/>
              </a:rPr>
              <a:t>2</a:t>
            </a:r>
          </a:p>
        </p:txBody>
      </p:sp>
      <p:sp>
        <p:nvSpPr>
          <p:cNvPr id="27" name="TextBox 27"/>
          <p:cNvSpPr txBox="1"/>
          <p:nvPr/>
        </p:nvSpPr>
        <p:spPr>
          <a:xfrm>
            <a:off x="1966473" y="611469"/>
            <a:ext cx="7020782" cy="1019175"/>
          </a:xfrm>
          <a:prstGeom prst="rect">
            <a:avLst/>
          </a:prstGeom>
        </p:spPr>
        <p:txBody>
          <a:bodyPr lIns="0" tIns="0" rIns="0" bIns="0" rtlCol="0" anchor="t">
            <a:spAutoFit/>
          </a:bodyPr>
          <a:lstStyle/>
          <a:p>
            <a:pPr algn="ctr">
              <a:lnSpc>
                <a:spcPts val="7349"/>
              </a:lnSpc>
            </a:pPr>
            <a:r>
              <a:rPr lang="en-US" sz="6999" spc="349">
                <a:solidFill>
                  <a:srgbClr val="FFFFFF"/>
                </a:solidFill>
                <a:latin typeface="Poppins ExtraBold Bold"/>
              </a:rPr>
              <a:t>Methodology</a:t>
            </a:r>
          </a:p>
        </p:txBody>
      </p:sp>
      <p:sp>
        <p:nvSpPr>
          <p:cNvPr id="28" name="TextBox 28"/>
          <p:cNvSpPr txBox="1"/>
          <p:nvPr/>
        </p:nvSpPr>
        <p:spPr>
          <a:xfrm>
            <a:off x="1376816" y="6564145"/>
            <a:ext cx="487056" cy="523875"/>
          </a:xfrm>
          <a:prstGeom prst="rect">
            <a:avLst/>
          </a:prstGeom>
        </p:spPr>
        <p:txBody>
          <a:bodyPr lIns="0" tIns="0" rIns="0" bIns="0" rtlCol="0" anchor="t">
            <a:spAutoFit/>
          </a:bodyPr>
          <a:lstStyle/>
          <a:p>
            <a:pPr algn="ctr">
              <a:lnSpc>
                <a:spcPts val="4200"/>
              </a:lnSpc>
            </a:pPr>
            <a:r>
              <a:rPr lang="en-US" sz="3000" spc="300">
                <a:solidFill>
                  <a:srgbClr val="FFFFFF"/>
                </a:solidFill>
                <a:latin typeface="Lato Bold"/>
              </a:rPr>
              <a:t>4</a:t>
            </a:r>
          </a:p>
        </p:txBody>
      </p:sp>
      <p:sp>
        <p:nvSpPr>
          <p:cNvPr id="29" name="TextBox 29"/>
          <p:cNvSpPr txBox="1"/>
          <p:nvPr/>
        </p:nvSpPr>
        <p:spPr>
          <a:xfrm>
            <a:off x="1332643" y="7725333"/>
            <a:ext cx="553120" cy="580214"/>
          </a:xfrm>
          <a:prstGeom prst="rect">
            <a:avLst/>
          </a:prstGeom>
        </p:spPr>
        <p:txBody>
          <a:bodyPr lIns="0" tIns="0" rIns="0" bIns="0" rtlCol="0" anchor="t">
            <a:spAutoFit/>
          </a:bodyPr>
          <a:lstStyle/>
          <a:p>
            <a:pPr algn="ctr">
              <a:lnSpc>
                <a:spcPts val="4769"/>
              </a:lnSpc>
            </a:pPr>
            <a:r>
              <a:rPr lang="en-US" sz="3406" spc="340">
                <a:solidFill>
                  <a:srgbClr val="FFFFFF"/>
                </a:solidFill>
                <a:latin typeface="Lato Bold"/>
              </a:rPr>
              <a:t>5</a:t>
            </a:r>
          </a:p>
        </p:txBody>
      </p:sp>
      <p:sp>
        <p:nvSpPr>
          <p:cNvPr id="30" name="TextBox 30"/>
          <p:cNvSpPr txBox="1"/>
          <p:nvPr/>
        </p:nvSpPr>
        <p:spPr>
          <a:xfrm>
            <a:off x="2438580" y="7734479"/>
            <a:ext cx="8926205" cy="542870"/>
          </a:xfrm>
          <a:prstGeom prst="rect">
            <a:avLst/>
          </a:prstGeom>
        </p:spPr>
        <p:txBody>
          <a:bodyPr lIns="0" tIns="0" rIns="0" bIns="0" rtlCol="0" anchor="t">
            <a:spAutoFit/>
          </a:bodyPr>
          <a:lstStyle/>
          <a:p>
            <a:pPr>
              <a:lnSpc>
                <a:spcPts val="4200"/>
              </a:lnSpc>
            </a:pPr>
            <a:r>
              <a:rPr lang="en-US" sz="3000" spc="300">
                <a:solidFill>
                  <a:srgbClr val="2B4A9D"/>
                </a:solidFill>
                <a:latin typeface="Poppins Medium Bold"/>
              </a:rPr>
              <a:t>DATA  STORING</a:t>
            </a:r>
          </a:p>
        </p:txBody>
      </p:sp>
      <p:sp>
        <p:nvSpPr>
          <p:cNvPr id="31" name="TextBox 31"/>
          <p:cNvSpPr txBox="1"/>
          <p:nvPr/>
        </p:nvSpPr>
        <p:spPr>
          <a:xfrm>
            <a:off x="2438580" y="8871187"/>
            <a:ext cx="8926205" cy="542925"/>
          </a:xfrm>
          <a:prstGeom prst="rect">
            <a:avLst/>
          </a:prstGeom>
        </p:spPr>
        <p:txBody>
          <a:bodyPr lIns="0" tIns="0" rIns="0" bIns="0" rtlCol="0" anchor="t">
            <a:spAutoFit/>
          </a:bodyPr>
          <a:lstStyle/>
          <a:p>
            <a:pPr>
              <a:lnSpc>
                <a:spcPts val="4200"/>
              </a:lnSpc>
            </a:pPr>
            <a:r>
              <a:rPr lang="en-US" sz="3000" spc="300">
                <a:solidFill>
                  <a:srgbClr val="2B4A9D"/>
                </a:solidFill>
                <a:latin typeface="Poppins Medium Bold"/>
              </a:rPr>
              <a:t>FRONT END</a:t>
            </a:r>
          </a:p>
        </p:txBody>
      </p:sp>
      <p:sp>
        <p:nvSpPr>
          <p:cNvPr id="32" name="TextBox 32"/>
          <p:cNvSpPr txBox="1"/>
          <p:nvPr/>
        </p:nvSpPr>
        <p:spPr>
          <a:xfrm>
            <a:off x="2438580" y="2762354"/>
            <a:ext cx="8926205" cy="542870"/>
          </a:xfrm>
          <a:prstGeom prst="rect">
            <a:avLst/>
          </a:prstGeom>
        </p:spPr>
        <p:txBody>
          <a:bodyPr lIns="0" tIns="0" rIns="0" bIns="0" rtlCol="0" anchor="t">
            <a:spAutoFit/>
          </a:bodyPr>
          <a:lstStyle/>
          <a:p>
            <a:pPr>
              <a:lnSpc>
                <a:spcPts val="4200"/>
              </a:lnSpc>
            </a:pPr>
            <a:r>
              <a:rPr lang="en-US" sz="3000" spc="300">
                <a:solidFill>
                  <a:srgbClr val="2B4A9D"/>
                </a:solidFill>
                <a:latin typeface="Poppins Medium Bold"/>
              </a:rPr>
              <a:t> DATA COLLECTION</a:t>
            </a:r>
          </a:p>
        </p:txBody>
      </p:sp>
      <p:sp>
        <p:nvSpPr>
          <p:cNvPr id="33" name="TextBox 33"/>
          <p:cNvSpPr txBox="1"/>
          <p:nvPr/>
        </p:nvSpPr>
        <p:spPr>
          <a:xfrm>
            <a:off x="1296704" y="5332342"/>
            <a:ext cx="487056" cy="523875"/>
          </a:xfrm>
          <a:prstGeom prst="rect">
            <a:avLst/>
          </a:prstGeom>
        </p:spPr>
        <p:txBody>
          <a:bodyPr lIns="0" tIns="0" rIns="0" bIns="0" rtlCol="0" anchor="t">
            <a:spAutoFit/>
          </a:bodyPr>
          <a:lstStyle/>
          <a:p>
            <a:pPr algn="ctr">
              <a:lnSpc>
                <a:spcPts val="4200"/>
              </a:lnSpc>
            </a:pPr>
            <a:r>
              <a:rPr lang="en-US" sz="3000" spc="300">
                <a:solidFill>
                  <a:srgbClr val="FFFFFF"/>
                </a:solidFill>
                <a:latin typeface="Lato Bold"/>
              </a:rPr>
              <a:t>3</a:t>
            </a:r>
          </a:p>
        </p:txBody>
      </p:sp>
      <p:sp>
        <p:nvSpPr>
          <p:cNvPr id="34" name="TextBox 34"/>
          <p:cNvSpPr txBox="1"/>
          <p:nvPr/>
        </p:nvSpPr>
        <p:spPr>
          <a:xfrm>
            <a:off x="2317627" y="6655932"/>
            <a:ext cx="8813721" cy="542925"/>
          </a:xfrm>
          <a:prstGeom prst="rect">
            <a:avLst/>
          </a:prstGeom>
        </p:spPr>
        <p:txBody>
          <a:bodyPr lIns="0" tIns="0" rIns="0" bIns="0" rtlCol="0" anchor="t">
            <a:spAutoFit/>
          </a:bodyPr>
          <a:lstStyle/>
          <a:p>
            <a:pPr algn="ctr">
              <a:lnSpc>
                <a:spcPts val="4200"/>
              </a:lnSpc>
              <a:spcBef>
                <a:spcPct val="0"/>
              </a:spcBef>
            </a:pPr>
            <a:r>
              <a:rPr lang="en-US" sz="3000" spc="300">
                <a:solidFill>
                  <a:srgbClr val="2B4A9D"/>
                </a:solidFill>
                <a:latin typeface="Poppins Medium Bold"/>
              </a:rPr>
              <a:t>DATE EXTRACTION AND PREPROCESSING</a:t>
            </a:r>
          </a:p>
        </p:txBody>
      </p:sp>
      <p:sp>
        <p:nvSpPr>
          <p:cNvPr id="35" name="TextBox 35"/>
          <p:cNvSpPr txBox="1"/>
          <p:nvPr/>
        </p:nvSpPr>
        <p:spPr>
          <a:xfrm>
            <a:off x="2438580" y="5313292"/>
            <a:ext cx="4830812" cy="542925"/>
          </a:xfrm>
          <a:prstGeom prst="rect">
            <a:avLst/>
          </a:prstGeom>
        </p:spPr>
        <p:txBody>
          <a:bodyPr lIns="0" tIns="0" rIns="0" bIns="0" rtlCol="0" anchor="t">
            <a:spAutoFit/>
          </a:bodyPr>
          <a:lstStyle/>
          <a:p>
            <a:pPr algn="ctr">
              <a:lnSpc>
                <a:spcPts val="4200"/>
              </a:lnSpc>
              <a:spcBef>
                <a:spcPct val="0"/>
              </a:spcBef>
            </a:pPr>
            <a:r>
              <a:rPr lang="en-US" sz="3000" spc="300">
                <a:solidFill>
                  <a:srgbClr val="2B4A9D"/>
                </a:solidFill>
                <a:latin typeface="Poppins Medium Bold"/>
              </a:rPr>
              <a:t>DATA AUGMENTATION</a:t>
            </a:r>
          </a:p>
        </p:txBody>
      </p:sp>
      <p:grpSp>
        <p:nvGrpSpPr>
          <p:cNvPr id="36" name="Group 36"/>
          <p:cNvGrpSpPr/>
          <p:nvPr/>
        </p:nvGrpSpPr>
        <p:grpSpPr>
          <a:xfrm rot="-5400000">
            <a:off x="613946" y="8388430"/>
            <a:ext cx="829509" cy="1966473"/>
            <a:chOff x="0" y="0"/>
            <a:chExt cx="2354580" cy="5581882"/>
          </a:xfrm>
        </p:grpSpPr>
        <p:sp>
          <p:nvSpPr>
            <p:cNvPr id="37" name="Freeform 37"/>
            <p:cNvSpPr/>
            <p:nvPr/>
          </p:nvSpPr>
          <p:spPr>
            <a:xfrm>
              <a:off x="0" y="0"/>
              <a:ext cx="2353310" cy="5581882"/>
            </a:xfrm>
            <a:custGeom>
              <a:avLst/>
              <a:gdLst/>
              <a:ahLst/>
              <a:cxnLst/>
              <a:rect l="l" t="t" r="r" b="b"/>
              <a:pathLst>
                <a:path w="2353310" h="5581882">
                  <a:moveTo>
                    <a:pt x="784860" y="5514572"/>
                  </a:moveTo>
                  <a:cubicBezTo>
                    <a:pt x="905510" y="5555212"/>
                    <a:pt x="1042670" y="5581882"/>
                    <a:pt x="1177290" y="5581882"/>
                  </a:cubicBezTo>
                  <a:cubicBezTo>
                    <a:pt x="1311910" y="5581882"/>
                    <a:pt x="1441450" y="5559022"/>
                    <a:pt x="1560830" y="5518382"/>
                  </a:cubicBezTo>
                  <a:cubicBezTo>
                    <a:pt x="1563370" y="5517112"/>
                    <a:pt x="1565910" y="5517112"/>
                    <a:pt x="1568450" y="5515842"/>
                  </a:cubicBezTo>
                  <a:cubicBezTo>
                    <a:pt x="2016760" y="5353282"/>
                    <a:pt x="2346960" y="4924022"/>
                    <a:pt x="2353310" y="4414025"/>
                  </a:cubicBezTo>
                  <a:lnTo>
                    <a:pt x="2353310" y="0"/>
                  </a:lnTo>
                  <a:lnTo>
                    <a:pt x="0" y="0"/>
                  </a:lnTo>
                  <a:lnTo>
                    <a:pt x="0" y="4410668"/>
                  </a:lnTo>
                  <a:cubicBezTo>
                    <a:pt x="6350" y="4926562"/>
                    <a:pt x="331470" y="5355822"/>
                    <a:pt x="784860" y="5514572"/>
                  </a:cubicBezTo>
                  <a:close/>
                </a:path>
              </a:pathLst>
            </a:custGeom>
            <a:solidFill>
              <a:srgbClr val="2B4A9D"/>
            </a:solidFill>
          </p:spPr>
        </p:sp>
      </p:grpSp>
      <p:sp>
        <p:nvSpPr>
          <p:cNvPr id="38" name="TextBox 38"/>
          <p:cNvSpPr txBox="1"/>
          <p:nvPr/>
        </p:nvSpPr>
        <p:spPr>
          <a:xfrm>
            <a:off x="1376816" y="9101706"/>
            <a:ext cx="553120" cy="580214"/>
          </a:xfrm>
          <a:prstGeom prst="rect">
            <a:avLst/>
          </a:prstGeom>
        </p:spPr>
        <p:txBody>
          <a:bodyPr lIns="0" tIns="0" rIns="0" bIns="0" rtlCol="0" anchor="t">
            <a:spAutoFit/>
          </a:bodyPr>
          <a:lstStyle/>
          <a:p>
            <a:pPr algn="ctr">
              <a:lnSpc>
                <a:spcPts val="4769"/>
              </a:lnSpc>
            </a:pPr>
            <a:r>
              <a:rPr lang="en-US" sz="3406" spc="340">
                <a:solidFill>
                  <a:srgbClr val="FFFFFF"/>
                </a:solidFill>
                <a:latin typeface="Lato Bold"/>
              </a:rPr>
              <a:t>6</a:t>
            </a:r>
          </a:p>
        </p:txBody>
      </p:sp>
      <p:sp>
        <p:nvSpPr>
          <p:cNvPr id="39" name="TextBox 39"/>
          <p:cNvSpPr txBox="1"/>
          <p:nvPr/>
        </p:nvSpPr>
        <p:spPr>
          <a:xfrm>
            <a:off x="2438580" y="4064539"/>
            <a:ext cx="3554016" cy="542925"/>
          </a:xfrm>
          <a:prstGeom prst="rect">
            <a:avLst/>
          </a:prstGeom>
        </p:spPr>
        <p:txBody>
          <a:bodyPr lIns="0" tIns="0" rIns="0" bIns="0" rtlCol="0" anchor="t">
            <a:spAutoFit/>
          </a:bodyPr>
          <a:lstStyle/>
          <a:p>
            <a:pPr algn="ctr">
              <a:lnSpc>
                <a:spcPts val="4200"/>
              </a:lnSpc>
              <a:spcBef>
                <a:spcPct val="0"/>
              </a:spcBef>
            </a:pPr>
            <a:r>
              <a:rPr lang="en-US" sz="3000" spc="300">
                <a:solidFill>
                  <a:srgbClr val="2B4A9D"/>
                </a:solidFill>
                <a:latin typeface="Poppins Medium Bold"/>
              </a:rPr>
              <a:t>LIBRARIES USED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1183</Words>
  <Application>Microsoft Office PowerPoint</Application>
  <PresentationFormat>Custom</PresentationFormat>
  <Paragraphs>135</Paragraphs>
  <Slides>34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Poppins ExtraBold Bold</vt:lpstr>
      <vt:lpstr>Arial</vt:lpstr>
      <vt:lpstr>Calibri</vt:lpstr>
      <vt:lpstr>Poppins ExtraBold</vt:lpstr>
      <vt:lpstr>Poppins Medium</vt:lpstr>
      <vt:lpstr>Poppins Medium Bold</vt:lpstr>
      <vt:lpstr>Lato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MedRec </dc:title>
  <cp:lastModifiedBy>Dell</cp:lastModifiedBy>
  <cp:revision>2</cp:revision>
  <dcterms:created xsi:type="dcterms:W3CDTF">2006-08-16T00:00:00Z</dcterms:created>
  <dcterms:modified xsi:type="dcterms:W3CDTF">2022-12-20T03:13:44Z</dcterms:modified>
  <dc:identifier>DAFOSSc84nk</dc:identifier>
</cp:coreProperties>
</file>

<file path=docProps/thumbnail.jpeg>
</file>